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3" r:id="rId3"/>
    <p:sldId id="334" r:id="rId4"/>
    <p:sldId id="335" r:id="rId5"/>
    <p:sldId id="332" r:id="rId6"/>
    <p:sldId id="294" r:id="rId7"/>
    <p:sldId id="361" r:id="rId8"/>
    <p:sldId id="362" r:id="rId9"/>
    <p:sldId id="363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84461" autoAdjust="0"/>
  </p:normalViewPr>
  <p:slideViewPr>
    <p:cSldViewPr>
      <p:cViewPr>
        <p:scale>
          <a:sx n="50" d="100"/>
          <a:sy n="50" d="100"/>
        </p:scale>
        <p:origin x="-1092" y="-78"/>
      </p:cViewPr>
      <p:guideLst>
        <p:guide orient="horz" pos="355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44" y="3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21BDC-0D2B-455D-A45E-DC25BA8A5CA2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76F1189-8CA1-459F-BB29-9592ACA77A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В представленном материале используется методика бюджетирования, разработанная корпорацией «</a:t>
          </a:r>
          <a:r>
            <a:rPr lang="ru-RU" sz="2400" b="1" dirty="0" err="1" smtClean="0">
              <a:solidFill>
                <a:schemeClr val="tx1"/>
              </a:solidFill>
              <a:latin typeface="Arial" pitchFamily="34" charset="0"/>
            </a:rPr>
            <a:t>Карана</a:t>
          </a:r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» и рекомендованная Российским Центром Приватизации (РЦП).</a:t>
          </a:r>
          <a:endParaRPr lang="ru-RU" sz="2400" dirty="0">
            <a:solidFill>
              <a:schemeClr val="tx1"/>
            </a:solidFill>
          </a:endParaRPr>
        </a:p>
      </dgm:t>
    </dgm:pt>
    <dgm:pt modelId="{823E3063-7E0D-44BE-AFB4-8A5FABEE1E80}" type="parTrans" cxnId="{BF0ABA47-467D-490C-B310-EB841EBB8F63}">
      <dgm:prSet/>
      <dgm:spPr/>
      <dgm:t>
        <a:bodyPr/>
        <a:lstStyle/>
        <a:p>
          <a:endParaRPr lang="ru-RU"/>
        </a:p>
      </dgm:t>
    </dgm:pt>
    <dgm:pt modelId="{C87CE478-2A62-4DD0-9D52-3906AB709DED}" type="sibTrans" cxnId="{BF0ABA47-467D-490C-B310-EB841EBB8F63}">
      <dgm:prSet/>
      <dgm:spPr/>
      <dgm:t>
        <a:bodyPr/>
        <a:lstStyle/>
        <a:p>
          <a:endParaRPr lang="ru-RU"/>
        </a:p>
      </dgm:t>
    </dgm:pt>
    <dgm:pt modelId="{E9B9432F-3D6E-44E3-AE0D-78BB33BEF959}">
      <dgm:prSet phldrT="[Текст]" phldr="1"/>
      <dgm:spPr/>
      <dgm:t>
        <a:bodyPr/>
        <a:lstStyle/>
        <a:p>
          <a:endParaRPr lang="ru-RU"/>
        </a:p>
      </dgm:t>
    </dgm:pt>
    <dgm:pt modelId="{E3DC512A-8D14-425E-A8B6-52C7658C5D00}" type="parTrans" cxnId="{1CCE3F86-E959-4E87-A9B0-77FA83ECCE4F}">
      <dgm:prSet/>
      <dgm:spPr/>
      <dgm:t>
        <a:bodyPr/>
        <a:lstStyle/>
        <a:p>
          <a:endParaRPr lang="ru-RU"/>
        </a:p>
      </dgm:t>
    </dgm:pt>
    <dgm:pt modelId="{591F616C-6569-439F-BC51-08C634241245}" type="sibTrans" cxnId="{1CCE3F86-E959-4E87-A9B0-77FA83ECCE4F}">
      <dgm:prSet/>
      <dgm:spPr/>
      <dgm:t>
        <a:bodyPr/>
        <a:lstStyle/>
        <a:p>
          <a:endParaRPr lang="ru-RU"/>
        </a:p>
      </dgm:t>
    </dgm:pt>
    <dgm:pt modelId="{90EA4DA2-B550-499A-990E-36F743D1261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Корпорация «</a:t>
          </a:r>
          <a:r>
            <a:rPr lang="ru-RU" sz="2400" b="1" dirty="0" err="1" smtClean="0">
              <a:solidFill>
                <a:schemeClr val="tx1"/>
              </a:solidFill>
              <a:latin typeface="Arial" pitchFamily="34" charset="0"/>
            </a:rPr>
            <a:t>Карана</a:t>
          </a:r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» заявляет, что методика бюджетирования «не является предметом авторских прав и может репродуцироваться без каких-либо запретов и ограничений, с обязательным указанием источника».</a:t>
          </a:r>
        </a:p>
      </dgm:t>
    </dgm:pt>
    <dgm:pt modelId="{20CB4075-9053-4792-B770-BD09D33ADD9F}" type="parTrans" cxnId="{F66682E6-184B-40E9-85F5-FE684528A8C2}">
      <dgm:prSet/>
      <dgm:spPr/>
      <dgm:t>
        <a:bodyPr/>
        <a:lstStyle/>
        <a:p>
          <a:endParaRPr lang="ru-RU"/>
        </a:p>
      </dgm:t>
    </dgm:pt>
    <dgm:pt modelId="{3AE489C1-2E95-42D6-AEDE-4FC7745A9516}" type="sibTrans" cxnId="{F66682E6-184B-40E9-85F5-FE684528A8C2}">
      <dgm:prSet/>
      <dgm:spPr/>
      <dgm:t>
        <a:bodyPr/>
        <a:lstStyle/>
        <a:p>
          <a:endParaRPr lang="ru-RU"/>
        </a:p>
      </dgm:t>
    </dgm:pt>
    <dgm:pt modelId="{02D244C6-DB8D-45B8-AEC9-00ED0F7E1726}">
      <dgm:prSet phldrT="[Текст]" phldr="1"/>
      <dgm:spPr/>
      <dgm:t>
        <a:bodyPr/>
        <a:lstStyle/>
        <a:p>
          <a:endParaRPr lang="ru-RU"/>
        </a:p>
      </dgm:t>
    </dgm:pt>
    <dgm:pt modelId="{2C932EAD-E103-4620-B42A-4358E9548BA4}" type="parTrans" cxnId="{01AB4D80-08ED-4634-BB16-F3B1B1A135B1}">
      <dgm:prSet/>
      <dgm:spPr/>
      <dgm:t>
        <a:bodyPr/>
        <a:lstStyle/>
        <a:p>
          <a:endParaRPr lang="ru-RU"/>
        </a:p>
      </dgm:t>
    </dgm:pt>
    <dgm:pt modelId="{1C354EA6-9099-4050-97FD-54683052F573}" type="sibTrans" cxnId="{01AB4D80-08ED-4634-BB16-F3B1B1A135B1}">
      <dgm:prSet/>
      <dgm:spPr/>
      <dgm:t>
        <a:bodyPr/>
        <a:lstStyle/>
        <a:p>
          <a:endParaRPr lang="ru-RU"/>
        </a:p>
      </dgm:t>
    </dgm:pt>
    <dgm:pt modelId="{27988081-96EE-44A9-9B79-7D7B4FB5062D}" type="pres">
      <dgm:prSet presAssocID="{F9821BDC-0D2B-455D-A45E-DC25BA8A5C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C90941-9977-4519-A42F-9F33DB8F95C2}" type="pres">
      <dgm:prSet presAssocID="{376F1189-8CA1-459F-BB29-9592ACA77A7B}" presName="parentText" presStyleLbl="node1" presStyleIdx="0" presStyleCnt="2" custScaleY="152392" custLinFactY="-399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A73F4-D8E5-453C-8196-4E71F349A5C0}" type="pres">
      <dgm:prSet presAssocID="{376F1189-8CA1-459F-BB29-9592ACA77A7B}" presName="childText" presStyleLbl="revTx" presStyleIdx="0" presStyleCnt="2" custLinFactNeighborX="855" custLinFactNeighborY="-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C9E83-DB2E-4109-B4DB-7018B441EABE}" type="pres">
      <dgm:prSet presAssocID="{90EA4DA2-B550-499A-990E-36F743D1261E}" presName="parentText" presStyleLbl="node1" presStyleIdx="1" presStyleCnt="2" custScaleY="164541" custLinFactY="-231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5A247-1E6B-4389-8F84-6D47A35F2A5E}" type="pres">
      <dgm:prSet presAssocID="{90EA4DA2-B550-499A-990E-36F743D1261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25AE5C-2E27-4139-AD17-2752B868D6A9}" type="presOf" srcId="{F9821BDC-0D2B-455D-A45E-DC25BA8A5CA2}" destId="{27988081-96EE-44A9-9B79-7D7B4FB5062D}" srcOrd="0" destOrd="0" presId="urn:microsoft.com/office/officeart/2005/8/layout/vList2"/>
    <dgm:cxn modelId="{D66FFE6B-FEF8-4E77-90DC-F941E6576B9C}" type="presOf" srcId="{02D244C6-DB8D-45B8-AEC9-00ED0F7E1726}" destId="{DA35A247-1E6B-4389-8F84-6D47A35F2A5E}" srcOrd="0" destOrd="0" presId="urn:microsoft.com/office/officeart/2005/8/layout/vList2"/>
    <dgm:cxn modelId="{04AC163B-E329-45B6-8587-D90939A50352}" type="presOf" srcId="{376F1189-8CA1-459F-BB29-9592ACA77A7B}" destId="{38C90941-9977-4519-A42F-9F33DB8F95C2}" srcOrd="0" destOrd="0" presId="urn:microsoft.com/office/officeart/2005/8/layout/vList2"/>
    <dgm:cxn modelId="{BF0ABA47-467D-490C-B310-EB841EBB8F63}" srcId="{F9821BDC-0D2B-455D-A45E-DC25BA8A5CA2}" destId="{376F1189-8CA1-459F-BB29-9592ACA77A7B}" srcOrd="0" destOrd="0" parTransId="{823E3063-7E0D-44BE-AFB4-8A5FABEE1E80}" sibTransId="{C87CE478-2A62-4DD0-9D52-3906AB709DED}"/>
    <dgm:cxn modelId="{1CCE3F86-E959-4E87-A9B0-77FA83ECCE4F}" srcId="{376F1189-8CA1-459F-BB29-9592ACA77A7B}" destId="{E9B9432F-3D6E-44E3-AE0D-78BB33BEF959}" srcOrd="0" destOrd="0" parTransId="{E3DC512A-8D14-425E-A8B6-52C7658C5D00}" sibTransId="{591F616C-6569-439F-BC51-08C634241245}"/>
    <dgm:cxn modelId="{E9EFDDF7-7048-43BB-9079-7548844B89E7}" type="presOf" srcId="{E9B9432F-3D6E-44E3-AE0D-78BB33BEF959}" destId="{2B1A73F4-D8E5-453C-8196-4E71F349A5C0}" srcOrd="0" destOrd="0" presId="urn:microsoft.com/office/officeart/2005/8/layout/vList2"/>
    <dgm:cxn modelId="{F66682E6-184B-40E9-85F5-FE684528A8C2}" srcId="{F9821BDC-0D2B-455D-A45E-DC25BA8A5CA2}" destId="{90EA4DA2-B550-499A-990E-36F743D1261E}" srcOrd="1" destOrd="0" parTransId="{20CB4075-9053-4792-B770-BD09D33ADD9F}" sibTransId="{3AE489C1-2E95-42D6-AEDE-4FC7745A9516}"/>
    <dgm:cxn modelId="{01AB4D80-08ED-4634-BB16-F3B1B1A135B1}" srcId="{90EA4DA2-B550-499A-990E-36F743D1261E}" destId="{02D244C6-DB8D-45B8-AEC9-00ED0F7E1726}" srcOrd="0" destOrd="0" parTransId="{2C932EAD-E103-4620-B42A-4358E9548BA4}" sibTransId="{1C354EA6-9099-4050-97FD-54683052F573}"/>
    <dgm:cxn modelId="{84F53225-BFB8-4B19-AEA3-C2D89EB52682}" type="presOf" srcId="{90EA4DA2-B550-499A-990E-36F743D1261E}" destId="{A14C9E83-DB2E-4109-B4DB-7018B441EABE}" srcOrd="0" destOrd="0" presId="urn:microsoft.com/office/officeart/2005/8/layout/vList2"/>
    <dgm:cxn modelId="{E6A748E2-CF9F-4A5F-BE99-7D64BA42C609}" type="presParOf" srcId="{27988081-96EE-44A9-9B79-7D7B4FB5062D}" destId="{38C90941-9977-4519-A42F-9F33DB8F95C2}" srcOrd="0" destOrd="0" presId="urn:microsoft.com/office/officeart/2005/8/layout/vList2"/>
    <dgm:cxn modelId="{221094E9-91E7-42D4-ADC5-E5DF3F84BBF3}" type="presParOf" srcId="{27988081-96EE-44A9-9B79-7D7B4FB5062D}" destId="{2B1A73F4-D8E5-453C-8196-4E71F349A5C0}" srcOrd="1" destOrd="0" presId="urn:microsoft.com/office/officeart/2005/8/layout/vList2"/>
    <dgm:cxn modelId="{8446D914-1B7C-44A6-A4AC-BCE90BAA970A}" type="presParOf" srcId="{27988081-96EE-44A9-9B79-7D7B4FB5062D}" destId="{A14C9E83-DB2E-4109-B4DB-7018B441EABE}" srcOrd="2" destOrd="0" presId="urn:microsoft.com/office/officeart/2005/8/layout/vList2"/>
    <dgm:cxn modelId="{A6619742-28D5-4368-A643-83107A42BB9D}" type="presParOf" srcId="{27988081-96EE-44A9-9B79-7D7B4FB5062D}" destId="{DA35A247-1E6B-4389-8F84-6D47A35F2A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821BDC-0D2B-455D-A45E-DC25BA8A5CA2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76F1189-8CA1-459F-BB29-9592ACA77A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Основной бюджет - это система планов, необходимых и достаточных для достижения поставленных целей.</a:t>
          </a:r>
        </a:p>
      </dgm:t>
    </dgm:pt>
    <dgm:pt modelId="{823E3063-7E0D-44BE-AFB4-8A5FABEE1E80}" type="parTrans" cxnId="{BF0ABA47-467D-490C-B310-EB841EBB8F63}">
      <dgm:prSet/>
      <dgm:spPr/>
      <dgm:t>
        <a:bodyPr/>
        <a:lstStyle/>
        <a:p>
          <a:endParaRPr lang="ru-RU"/>
        </a:p>
      </dgm:t>
    </dgm:pt>
    <dgm:pt modelId="{C87CE478-2A62-4DD0-9D52-3906AB709DED}" type="sibTrans" cxnId="{BF0ABA47-467D-490C-B310-EB841EBB8F63}">
      <dgm:prSet/>
      <dgm:spPr/>
      <dgm:t>
        <a:bodyPr/>
        <a:lstStyle/>
        <a:p>
          <a:endParaRPr lang="ru-RU"/>
        </a:p>
      </dgm:t>
    </dgm:pt>
    <dgm:pt modelId="{E9B9432F-3D6E-44E3-AE0D-78BB33BEF959}">
      <dgm:prSet phldrT="[Текст]" phldr="1"/>
      <dgm:spPr/>
      <dgm:t>
        <a:bodyPr/>
        <a:lstStyle/>
        <a:p>
          <a:endParaRPr lang="ru-RU" dirty="0"/>
        </a:p>
      </dgm:t>
    </dgm:pt>
    <dgm:pt modelId="{E3DC512A-8D14-425E-A8B6-52C7658C5D00}" type="parTrans" cxnId="{1CCE3F86-E959-4E87-A9B0-77FA83ECCE4F}">
      <dgm:prSet/>
      <dgm:spPr/>
      <dgm:t>
        <a:bodyPr/>
        <a:lstStyle/>
        <a:p>
          <a:endParaRPr lang="ru-RU"/>
        </a:p>
      </dgm:t>
    </dgm:pt>
    <dgm:pt modelId="{591F616C-6569-439F-BC51-08C634241245}" type="sibTrans" cxnId="{1CCE3F86-E959-4E87-A9B0-77FA83ECCE4F}">
      <dgm:prSet/>
      <dgm:spPr/>
      <dgm:t>
        <a:bodyPr/>
        <a:lstStyle/>
        <a:p>
          <a:endParaRPr lang="ru-RU"/>
        </a:p>
      </dgm:t>
    </dgm:pt>
    <dgm:pt modelId="{90EA4DA2-B550-499A-990E-36F743D1261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На условном примере, выполним поиск решений, ведущих к достижению поставленной цели.</a:t>
          </a:r>
        </a:p>
      </dgm:t>
    </dgm:pt>
    <dgm:pt modelId="{20CB4075-9053-4792-B770-BD09D33ADD9F}" type="parTrans" cxnId="{F66682E6-184B-40E9-85F5-FE684528A8C2}">
      <dgm:prSet/>
      <dgm:spPr/>
      <dgm:t>
        <a:bodyPr/>
        <a:lstStyle/>
        <a:p>
          <a:endParaRPr lang="ru-RU"/>
        </a:p>
      </dgm:t>
    </dgm:pt>
    <dgm:pt modelId="{3AE489C1-2E95-42D6-AEDE-4FC7745A9516}" type="sibTrans" cxnId="{F66682E6-184B-40E9-85F5-FE684528A8C2}">
      <dgm:prSet/>
      <dgm:spPr/>
      <dgm:t>
        <a:bodyPr/>
        <a:lstStyle/>
        <a:p>
          <a:endParaRPr lang="ru-RU"/>
        </a:p>
      </dgm:t>
    </dgm:pt>
    <dgm:pt modelId="{737A66A7-51B2-4801-B202-6391915AB241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</a:rPr>
            <a:t>Допустим, что Ваша цель – увеличить годовой объем продаж в 1,5 раза.</a:t>
          </a:r>
          <a:endParaRPr lang="ru-RU" sz="2400" dirty="0">
            <a:solidFill>
              <a:schemeClr val="tx1"/>
            </a:solidFill>
          </a:endParaRPr>
        </a:p>
      </dgm:t>
    </dgm:pt>
    <dgm:pt modelId="{E7B2DAFD-99C1-4CE6-BFCA-F11EFDC5584F}" type="parTrans" cxnId="{0CF25FF2-5A1A-4ADD-A9B4-73877001317F}">
      <dgm:prSet/>
      <dgm:spPr/>
      <dgm:t>
        <a:bodyPr/>
        <a:lstStyle/>
        <a:p>
          <a:endParaRPr lang="ru-RU"/>
        </a:p>
      </dgm:t>
    </dgm:pt>
    <dgm:pt modelId="{766AF53B-A6CA-48AF-9E9B-A462B2B98E1D}" type="sibTrans" cxnId="{0CF25FF2-5A1A-4ADD-A9B4-73877001317F}">
      <dgm:prSet/>
      <dgm:spPr/>
      <dgm:t>
        <a:bodyPr/>
        <a:lstStyle/>
        <a:p>
          <a:endParaRPr lang="ru-RU"/>
        </a:p>
      </dgm:t>
    </dgm:pt>
    <dgm:pt modelId="{02D244C6-DB8D-45B8-AEC9-00ED0F7E1726}">
      <dgm:prSet phldrT="[Текст]" phldr="1"/>
      <dgm:spPr/>
      <dgm:t>
        <a:bodyPr/>
        <a:lstStyle/>
        <a:p>
          <a:endParaRPr lang="ru-RU" dirty="0"/>
        </a:p>
      </dgm:t>
    </dgm:pt>
    <dgm:pt modelId="{1C354EA6-9099-4050-97FD-54683052F573}" type="sibTrans" cxnId="{01AB4D80-08ED-4634-BB16-F3B1B1A135B1}">
      <dgm:prSet/>
      <dgm:spPr/>
      <dgm:t>
        <a:bodyPr/>
        <a:lstStyle/>
        <a:p>
          <a:endParaRPr lang="ru-RU"/>
        </a:p>
      </dgm:t>
    </dgm:pt>
    <dgm:pt modelId="{2C932EAD-E103-4620-B42A-4358E9548BA4}" type="parTrans" cxnId="{01AB4D80-08ED-4634-BB16-F3B1B1A135B1}">
      <dgm:prSet/>
      <dgm:spPr/>
      <dgm:t>
        <a:bodyPr/>
        <a:lstStyle/>
        <a:p>
          <a:endParaRPr lang="ru-RU"/>
        </a:p>
      </dgm:t>
    </dgm:pt>
    <dgm:pt modelId="{27988081-96EE-44A9-9B79-7D7B4FB5062D}" type="pres">
      <dgm:prSet presAssocID="{F9821BDC-0D2B-455D-A45E-DC25BA8A5C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C90941-9977-4519-A42F-9F33DB8F95C2}" type="pres">
      <dgm:prSet presAssocID="{376F1189-8CA1-459F-BB29-9592ACA77A7B}" presName="parentText" presStyleLbl="node1" presStyleIdx="0" presStyleCnt="3" custScaleY="111080" custLinFactY="-399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A73F4-D8E5-453C-8196-4E71F349A5C0}" type="pres">
      <dgm:prSet presAssocID="{376F1189-8CA1-459F-BB29-9592ACA77A7B}" presName="childText" presStyleLbl="revTx" presStyleIdx="0" presStyleCnt="2" custLinFactNeighborX="855" custLinFactNeighborY="-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2520E-3BA4-49DE-A3B2-0103775BD00C}" type="pres">
      <dgm:prSet presAssocID="{737A66A7-51B2-4801-B202-6391915AB241}" presName="parentText" presStyleLbl="node1" presStyleIdx="1" presStyleCnt="3" custScaleY="127628" custLinFactY="-335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03FFA-D7FA-4ECE-BAEE-0537C7BEB294}" type="pres">
      <dgm:prSet presAssocID="{766AF53B-A6CA-48AF-9E9B-A462B2B98E1D}" presName="spacer" presStyleCnt="0"/>
      <dgm:spPr/>
      <dgm:t>
        <a:bodyPr/>
        <a:lstStyle/>
        <a:p>
          <a:endParaRPr lang="ru-RU"/>
        </a:p>
      </dgm:t>
    </dgm:pt>
    <dgm:pt modelId="{A14C9E83-DB2E-4109-B4DB-7018B441EABE}" type="pres">
      <dgm:prSet presAssocID="{90EA4DA2-B550-499A-990E-36F743D1261E}" presName="parentText" presStyleLbl="node1" presStyleIdx="2" presStyleCnt="3" custScaleY="117199" custLinFactY="-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5A247-1E6B-4389-8F84-6D47A35F2A5E}" type="pres">
      <dgm:prSet presAssocID="{90EA4DA2-B550-499A-990E-36F743D1261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36B3BF-5063-4960-B327-9C40BCC6263F}" type="presOf" srcId="{737A66A7-51B2-4801-B202-6391915AB241}" destId="{4152520E-3BA4-49DE-A3B2-0103775BD00C}" srcOrd="0" destOrd="0" presId="urn:microsoft.com/office/officeart/2005/8/layout/vList2"/>
    <dgm:cxn modelId="{A4DD2592-0971-41D5-92FB-A1A359730C5B}" type="presOf" srcId="{376F1189-8CA1-459F-BB29-9592ACA77A7B}" destId="{38C90941-9977-4519-A42F-9F33DB8F95C2}" srcOrd="0" destOrd="0" presId="urn:microsoft.com/office/officeart/2005/8/layout/vList2"/>
    <dgm:cxn modelId="{29349E1B-4FDE-4350-BF62-C3A683685D7D}" type="presOf" srcId="{F9821BDC-0D2B-455D-A45E-DC25BA8A5CA2}" destId="{27988081-96EE-44A9-9B79-7D7B4FB5062D}" srcOrd="0" destOrd="0" presId="urn:microsoft.com/office/officeart/2005/8/layout/vList2"/>
    <dgm:cxn modelId="{E86ED888-AE5A-439E-AAA7-FEE10CE9DA39}" type="presOf" srcId="{90EA4DA2-B550-499A-990E-36F743D1261E}" destId="{A14C9E83-DB2E-4109-B4DB-7018B441EABE}" srcOrd="0" destOrd="0" presId="urn:microsoft.com/office/officeart/2005/8/layout/vList2"/>
    <dgm:cxn modelId="{BF0ABA47-467D-490C-B310-EB841EBB8F63}" srcId="{F9821BDC-0D2B-455D-A45E-DC25BA8A5CA2}" destId="{376F1189-8CA1-459F-BB29-9592ACA77A7B}" srcOrd="0" destOrd="0" parTransId="{823E3063-7E0D-44BE-AFB4-8A5FABEE1E80}" sibTransId="{C87CE478-2A62-4DD0-9D52-3906AB709DED}"/>
    <dgm:cxn modelId="{1CCE3F86-E959-4E87-A9B0-77FA83ECCE4F}" srcId="{376F1189-8CA1-459F-BB29-9592ACA77A7B}" destId="{E9B9432F-3D6E-44E3-AE0D-78BB33BEF959}" srcOrd="0" destOrd="0" parTransId="{E3DC512A-8D14-425E-A8B6-52C7658C5D00}" sibTransId="{591F616C-6569-439F-BC51-08C634241245}"/>
    <dgm:cxn modelId="{F66682E6-184B-40E9-85F5-FE684528A8C2}" srcId="{F9821BDC-0D2B-455D-A45E-DC25BA8A5CA2}" destId="{90EA4DA2-B550-499A-990E-36F743D1261E}" srcOrd="2" destOrd="0" parTransId="{20CB4075-9053-4792-B770-BD09D33ADD9F}" sibTransId="{3AE489C1-2E95-42D6-AEDE-4FC7745A9516}"/>
    <dgm:cxn modelId="{FCE0E889-2C6F-480C-B50C-9856701F8A80}" type="presOf" srcId="{02D244C6-DB8D-45B8-AEC9-00ED0F7E1726}" destId="{DA35A247-1E6B-4389-8F84-6D47A35F2A5E}" srcOrd="0" destOrd="0" presId="urn:microsoft.com/office/officeart/2005/8/layout/vList2"/>
    <dgm:cxn modelId="{6322D942-0B22-4E87-A743-8C43BE4227E3}" type="presOf" srcId="{E9B9432F-3D6E-44E3-AE0D-78BB33BEF959}" destId="{2B1A73F4-D8E5-453C-8196-4E71F349A5C0}" srcOrd="0" destOrd="0" presId="urn:microsoft.com/office/officeart/2005/8/layout/vList2"/>
    <dgm:cxn modelId="{01AB4D80-08ED-4634-BB16-F3B1B1A135B1}" srcId="{90EA4DA2-B550-499A-990E-36F743D1261E}" destId="{02D244C6-DB8D-45B8-AEC9-00ED0F7E1726}" srcOrd="0" destOrd="0" parTransId="{2C932EAD-E103-4620-B42A-4358E9548BA4}" sibTransId="{1C354EA6-9099-4050-97FD-54683052F573}"/>
    <dgm:cxn modelId="{0CF25FF2-5A1A-4ADD-A9B4-73877001317F}" srcId="{F9821BDC-0D2B-455D-A45E-DC25BA8A5CA2}" destId="{737A66A7-51B2-4801-B202-6391915AB241}" srcOrd="1" destOrd="0" parTransId="{E7B2DAFD-99C1-4CE6-BFCA-F11EFDC5584F}" sibTransId="{766AF53B-A6CA-48AF-9E9B-A462B2B98E1D}"/>
    <dgm:cxn modelId="{4421FB6E-DCC2-466B-AE87-EC1B090950E2}" type="presParOf" srcId="{27988081-96EE-44A9-9B79-7D7B4FB5062D}" destId="{38C90941-9977-4519-A42F-9F33DB8F95C2}" srcOrd="0" destOrd="0" presId="urn:microsoft.com/office/officeart/2005/8/layout/vList2"/>
    <dgm:cxn modelId="{B416AEB1-CADE-45AD-AA84-4CFE12CEF366}" type="presParOf" srcId="{27988081-96EE-44A9-9B79-7D7B4FB5062D}" destId="{2B1A73F4-D8E5-453C-8196-4E71F349A5C0}" srcOrd="1" destOrd="0" presId="urn:microsoft.com/office/officeart/2005/8/layout/vList2"/>
    <dgm:cxn modelId="{EF05C104-0A8C-4B16-BC18-F2649A6933B0}" type="presParOf" srcId="{27988081-96EE-44A9-9B79-7D7B4FB5062D}" destId="{4152520E-3BA4-49DE-A3B2-0103775BD00C}" srcOrd="2" destOrd="0" presId="urn:microsoft.com/office/officeart/2005/8/layout/vList2"/>
    <dgm:cxn modelId="{C283D9B1-48B9-426F-B9C2-B827D1BE7808}" type="presParOf" srcId="{27988081-96EE-44A9-9B79-7D7B4FB5062D}" destId="{76403FFA-D7FA-4ECE-BAEE-0537C7BEB294}" srcOrd="3" destOrd="0" presId="urn:microsoft.com/office/officeart/2005/8/layout/vList2"/>
    <dgm:cxn modelId="{F5AF011A-70E3-4AFE-A178-21B72FC5F14E}" type="presParOf" srcId="{27988081-96EE-44A9-9B79-7D7B4FB5062D}" destId="{A14C9E83-DB2E-4109-B4DB-7018B441EABE}" srcOrd="4" destOrd="0" presId="urn:microsoft.com/office/officeart/2005/8/layout/vList2"/>
    <dgm:cxn modelId="{0EFEE7CE-28F3-49D7-8A77-F2D684795A59}" type="presParOf" srcId="{27988081-96EE-44A9-9B79-7D7B4FB5062D}" destId="{DA35A247-1E6B-4389-8F84-6D47A35F2A5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4191C7-8279-4EA4-BCB4-81890C2CFCBC}" type="doc">
      <dgm:prSet loTypeId="urn:microsoft.com/office/officeart/2005/8/layout/process4" loCatId="list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303282B2-241C-44B7-B3B4-4685545935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(первая итерация)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39E3BB7-EEA1-405E-AD10-A0251EDA5922}" type="parTrans" cxnId="{AE7F711C-8C37-4806-A600-08EA5A96FB42}">
      <dgm:prSet/>
      <dgm:spPr/>
      <dgm:t>
        <a:bodyPr/>
        <a:lstStyle/>
        <a:p>
          <a:endParaRPr lang="ru-RU"/>
        </a:p>
      </dgm:t>
    </dgm:pt>
    <dgm:pt modelId="{CD80DC7E-ECE0-4ECF-90F0-C5747A005B1C}" type="sibTrans" cxnId="{AE7F711C-8C37-4806-A600-08EA5A96FB42}">
      <dgm:prSet/>
      <dgm:spPr/>
      <dgm:t>
        <a:bodyPr/>
        <a:lstStyle/>
        <a:p>
          <a:endParaRPr lang="ru-RU"/>
        </a:p>
      </dgm:t>
    </dgm:pt>
    <dgm:pt modelId="{B83B9532-6B1B-4110-B084-F72B650ED7A1}">
      <dgm:prSet phldrT="[Текст]" custT="1"/>
      <dgm:spPr/>
      <dgm:t>
        <a:bodyPr/>
        <a:lstStyle/>
        <a:p>
          <a:r>
            <a:rPr lang="ru-RU" sz="2400" b="1" dirty="0" err="1" smtClean="0">
              <a:latin typeface="Arial" pitchFamily="34" charset="0"/>
              <a:cs typeface="Arial" pitchFamily="34" charset="0"/>
            </a:rPr>
            <a:t>Демо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08BA886C-46D5-4EC9-BB05-D9036F6EDC54}" type="parTrans" cxnId="{7B66AFD8-1A98-49E1-8698-0BA409C8FBA1}">
      <dgm:prSet/>
      <dgm:spPr/>
      <dgm:t>
        <a:bodyPr/>
        <a:lstStyle/>
        <a:p>
          <a:endParaRPr lang="ru-RU"/>
        </a:p>
      </dgm:t>
    </dgm:pt>
    <dgm:pt modelId="{5A03CFAD-4F32-4D53-8590-912D20F7BEE7}" type="sibTrans" cxnId="{7B66AFD8-1A98-49E1-8698-0BA409C8FBA1}">
      <dgm:prSet/>
      <dgm:spPr/>
      <dgm:t>
        <a:bodyPr/>
        <a:lstStyle/>
        <a:p>
          <a:endParaRPr lang="ru-RU"/>
        </a:p>
      </dgm:t>
    </dgm:pt>
    <dgm:pt modelId="{8CBF0544-E090-4A2B-A5B5-67E2F8B3A37C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версия</a:t>
          </a:r>
        </a:p>
      </dgm:t>
    </dgm:pt>
    <dgm:pt modelId="{9A7408F8-B425-42D2-8529-4CE6F10F86CE}" type="parTrans" cxnId="{601D50C5-802E-4F93-83BF-457B6B08948D}">
      <dgm:prSet/>
      <dgm:spPr/>
      <dgm:t>
        <a:bodyPr/>
        <a:lstStyle/>
        <a:p>
          <a:endParaRPr lang="ru-RU"/>
        </a:p>
      </dgm:t>
    </dgm:pt>
    <dgm:pt modelId="{CE8C7448-D6E0-4288-84C4-F8C47CAAA98A}" type="sibTrans" cxnId="{601D50C5-802E-4F93-83BF-457B6B08948D}">
      <dgm:prSet/>
      <dgm:spPr/>
      <dgm:t>
        <a:bodyPr/>
        <a:lstStyle/>
        <a:p>
          <a:endParaRPr lang="ru-RU"/>
        </a:p>
      </dgm:t>
    </dgm:pt>
    <dgm:pt modelId="{BBE978B0-9E4C-44BD-883C-A94F6A58926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(вторая итерация)</a:t>
          </a:r>
          <a:endParaRPr lang="ru-RU" sz="2400" dirty="0">
            <a:solidFill>
              <a:schemeClr val="tx1"/>
            </a:solidFill>
          </a:endParaRPr>
        </a:p>
      </dgm:t>
    </dgm:pt>
    <dgm:pt modelId="{7D012E50-66C0-43D7-8918-829B87328795}" type="parTrans" cxnId="{A77431CA-646B-43AF-A0BA-838747C30F46}">
      <dgm:prSet/>
      <dgm:spPr/>
      <dgm:t>
        <a:bodyPr/>
        <a:lstStyle/>
        <a:p>
          <a:endParaRPr lang="ru-RU"/>
        </a:p>
      </dgm:t>
    </dgm:pt>
    <dgm:pt modelId="{96BBBBED-60C2-45BA-BADF-28E739EB0EE3}" type="sibTrans" cxnId="{A77431CA-646B-43AF-A0BA-838747C30F46}">
      <dgm:prSet/>
      <dgm:spPr/>
      <dgm:t>
        <a:bodyPr/>
        <a:lstStyle/>
        <a:p>
          <a:endParaRPr lang="ru-RU"/>
        </a:p>
      </dgm:t>
    </dgm:pt>
    <dgm:pt modelId="{4E91A9EA-A5B2-4114-9135-F5AB17EEBE99}">
      <dgm:prSet phldrT="[Текст]" custT="1"/>
      <dgm:spPr/>
      <dgm:t>
        <a:bodyPr/>
        <a:lstStyle/>
        <a:p>
          <a:r>
            <a:rPr lang="ru-RU" sz="2900" b="1" dirty="0" smtClean="0">
              <a:latin typeface="Arial" pitchFamily="34" charset="0"/>
              <a:cs typeface="Arial" pitchFamily="34" charset="0"/>
            </a:rPr>
            <a:t>Полная</a:t>
          </a:r>
          <a:endParaRPr lang="ru-RU" sz="2900" b="1" dirty="0">
            <a:latin typeface="Arial" pitchFamily="34" charset="0"/>
            <a:cs typeface="Arial" pitchFamily="34" charset="0"/>
          </a:endParaRPr>
        </a:p>
      </dgm:t>
    </dgm:pt>
    <dgm:pt modelId="{3023837F-90B1-4FAB-A48C-60DBD75ED5AD}" type="parTrans" cxnId="{84F9AA5C-36AD-4054-9A16-B85712C88C52}">
      <dgm:prSet/>
      <dgm:spPr/>
      <dgm:t>
        <a:bodyPr/>
        <a:lstStyle/>
        <a:p>
          <a:endParaRPr lang="ru-RU"/>
        </a:p>
      </dgm:t>
    </dgm:pt>
    <dgm:pt modelId="{8A31D555-8F56-4D4D-B0D7-A0B523ACB80D}" type="sibTrans" cxnId="{84F9AA5C-36AD-4054-9A16-B85712C88C52}">
      <dgm:prSet/>
      <dgm:spPr/>
      <dgm:t>
        <a:bodyPr/>
        <a:lstStyle/>
        <a:p>
          <a:endParaRPr lang="ru-RU"/>
        </a:p>
      </dgm:t>
    </dgm:pt>
    <dgm:pt modelId="{122ABB10-0CBA-454C-9EFC-54BBAEBACD6B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версия</a:t>
          </a:r>
          <a:endParaRPr lang="ru-RU" dirty="0"/>
        </a:p>
      </dgm:t>
    </dgm:pt>
    <dgm:pt modelId="{2A816AD4-E31D-4497-9DF6-A5A2FC191BD6}" type="parTrans" cxnId="{6C12C1A6-AA16-4EFE-9CC6-4B2EA3538F9D}">
      <dgm:prSet/>
      <dgm:spPr/>
      <dgm:t>
        <a:bodyPr/>
        <a:lstStyle/>
        <a:p>
          <a:endParaRPr lang="ru-RU"/>
        </a:p>
      </dgm:t>
    </dgm:pt>
    <dgm:pt modelId="{3DA55128-169D-4CA2-BC7C-F4D20D9E3726}" type="sibTrans" cxnId="{6C12C1A6-AA16-4EFE-9CC6-4B2EA3538F9D}">
      <dgm:prSet/>
      <dgm:spPr/>
      <dgm:t>
        <a:bodyPr/>
        <a:lstStyle/>
        <a:p>
          <a:endParaRPr lang="ru-RU"/>
        </a:p>
      </dgm:t>
    </dgm:pt>
    <dgm:pt modelId="{48F6E467-9817-4A0D-93E7-B741C4D09D3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(третья итерация)</a:t>
          </a:r>
          <a:endParaRPr lang="ru-RU" sz="2400" dirty="0">
            <a:solidFill>
              <a:schemeClr val="tx1"/>
            </a:solidFill>
          </a:endParaRPr>
        </a:p>
      </dgm:t>
    </dgm:pt>
    <dgm:pt modelId="{F0C9A170-F78F-47B6-9832-27A98325356D}" type="parTrans" cxnId="{AA9B47AD-87DA-4A07-ADE2-202149F7A776}">
      <dgm:prSet/>
      <dgm:spPr/>
      <dgm:t>
        <a:bodyPr/>
        <a:lstStyle/>
        <a:p>
          <a:endParaRPr lang="ru-RU"/>
        </a:p>
      </dgm:t>
    </dgm:pt>
    <dgm:pt modelId="{C320DA11-1D52-400C-9E3C-9EBB8809584E}" type="sibTrans" cxnId="{AA9B47AD-87DA-4A07-ADE2-202149F7A776}">
      <dgm:prSet/>
      <dgm:spPr/>
      <dgm:t>
        <a:bodyPr/>
        <a:lstStyle/>
        <a:p>
          <a:endParaRPr lang="ru-RU"/>
        </a:p>
      </dgm:t>
    </dgm:pt>
    <dgm:pt modelId="{7960A3DB-03C5-4AD4-8EC9-60C1A431C744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Полная</a:t>
          </a:r>
          <a:endParaRPr lang="ru-RU" dirty="0"/>
        </a:p>
      </dgm:t>
    </dgm:pt>
    <dgm:pt modelId="{D98590D5-179E-437F-916A-884DCDC54399}" type="parTrans" cxnId="{3A5FCB50-377E-41BF-80C1-3918DBF3431A}">
      <dgm:prSet/>
      <dgm:spPr/>
      <dgm:t>
        <a:bodyPr/>
        <a:lstStyle/>
        <a:p>
          <a:endParaRPr lang="ru-RU"/>
        </a:p>
      </dgm:t>
    </dgm:pt>
    <dgm:pt modelId="{F68E9168-9192-489A-BB1F-ADEDD5ACABFB}" type="sibTrans" cxnId="{3A5FCB50-377E-41BF-80C1-3918DBF3431A}">
      <dgm:prSet/>
      <dgm:spPr/>
      <dgm:t>
        <a:bodyPr/>
        <a:lstStyle/>
        <a:p>
          <a:endParaRPr lang="ru-RU"/>
        </a:p>
      </dgm:t>
    </dgm:pt>
    <dgm:pt modelId="{DD1DB91D-2755-44DF-93E1-AFBC4C9BD6CC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версия</a:t>
          </a:r>
          <a:endParaRPr lang="ru-RU" dirty="0"/>
        </a:p>
      </dgm:t>
    </dgm:pt>
    <dgm:pt modelId="{D008C867-0F69-4C62-97C4-2199D616670D}" type="parTrans" cxnId="{28A4A63E-C9DC-4157-BE30-D8BDAB08A28A}">
      <dgm:prSet/>
      <dgm:spPr/>
      <dgm:t>
        <a:bodyPr/>
        <a:lstStyle/>
        <a:p>
          <a:endParaRPr lang="ru-RU"/>
        </a:p>
      </dgm:t>
    </dgm:pt>
    <dgm:pt modelId="{D7B94D51-0056-4EA4-9F68-0E9E822DAB44}" type="sibTrans" cxnId="{28A4A63E-C9DC-4157-BE30-D8BDAB08A28A}">
      <dgm:prSet/>
      <dgm:spPr/>
      <dgm:t>
        <a:bodyPr/>
        <a:lstStyle/>
        <a:p>
          <a:endParaRPr lang="ru-RU"/>
        </a:p>
      </dgm:t>
    </dgm:pt>
    <dgm:pt modelId="{1EE2DAE6-459A-42BA-9E0C-D90FB6D2EDE4}" type="pres">
      <dgm:prSet presAssocID="{2D4191C7-8279-4EA4-BCB4-81890C2CF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910277-195B-45F5-8970-EE2B01DE8494}" type="pres">
      <dgm:prSet presAssocID="{48F6E467-9817-4A0D-93E7-B741C4D09D35}" presName="boxAndChildren" presStyleCnt="0"/>
      <dgm:spPr/>
    </dgm:pt>
    <dgm:pt modelId="{3DAFEB5E-40DB-4FDB-BDCA-DA01D1880AE1}" type="pres">
      <dgm:prSet presAssocID="{48F6E467-9817-4A0D-93E7-B741C4D09D35}" presName="parentTextBox" presStyleLbl="node1" presStyleIdx="0" presStyleCnt="3"/>
      <dgm:spPr/>
      <dgm:t>
        <a:bodyPr/>
        <a:lstStyle/>
        <a:p>
          <a:endParaRPr lang="ru-RU"/>
        </a:p>
      </dgm:t>
    </dgm:pt>
    <dgm:pt modelId="{BD117199-B025-43D2-815A-D0E3F4563D47}" type="pres">
      <dgm:prSet presAssocID="{48F6E467-9817-4A0D-93E7-B741C4D09D35}" presName="entireBox" presStyleLbl="node1" presStyleIdx="0" presStyleCnt="3"/>
      <dgm:spPr/>
      <dgm:t>
        <a:bodyPr/>
        <a:lstStyle/>
        <a:p>
          <a:endParaRPr lang="ru-RU"/>
        </a:p>
      </dgm:t>
    </dgm:pt>
    <dgm:pt modelId="{64703A72-56F2-4288-83F8-CF8FC59ACDB2}" type="pres">
      <dgm:prSet presAssocID="{48F6E467-9817-4A0D-93E7-B741C4D09D35}" presName="descendantBox" presStyleCnt="0"/>
      <dgm:spPr/>
    </dgm:pt>
    <dgm:pt modelId="{EF52826F-5C2E-461F-BFB4-B675C30B9D55}" type="pres">
      <dgm:prSet presAssocID="{7960A3DB-03C5-4AD4-8EC9-60C1A431C74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FBBC6-1C48-4162-A1DA-2C8B007FD3C5}" type="pres">
      <dgm:prSet presAssocID="{DD1DB91D-2755-44DF-93E1-AFBC4C9BD6C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579CF-DF2A-49F4-8574-ABF614F27163}" type="pres">
      <dgm:prSet presAssocID="{96BBBBED-60C2-45BA-BADF-28E739EB0EE3}" presName="sp" presStyleCnt="0"/>
      <dgm:spPr/>
    </dgm:pt>
    <dgm:pt modelId="{49371F6B-079C-49C9-9BF7-2D9C596C109A}" type="pres">
      <dgm:prSet presAssocID="{BBE978B0-9E4C-44BD-883C-A94F6A58926F}" presName="arrowAndChildren" presStyleCnt="0"/>
      <dgm:spPr/>
    </dgm:pt>
    <dgm:pt modelId="{5068858F-61E5-4006-9EA0-30B032C9F779}" type="pres">
      <dgm:prSet presAssocID="{BBE978B0-9E4C-44BD-883C-A94F6A58926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2FBCEEF-5DA3-4D18-BEB3-D867F1B54123}" type="pres">
      <dgm:prSet presAssocID="{BBE978B0-9E4C-44BD-883C-A94F6A58926F}" presName="arrow" presStyleLbl="node1" presStyleIdx="1" presStyleCnt="3"/>
      <dgm:spPr/>
      <dgm:t>
        <a:bodyPr/>
        <a:lstStyle/>
        <a:p>
          <a:endParaRPr lang="ru-RU"/>
        </a:p>
      </dgm:t>
    </dgm:pt>
    <dgm:pt modelId="{EC15C7D9-6DCA-4A23-8386-0542A4E16E2E}" type="pres">
      <dgm:prSet presAssocID="{BBE978B0-9E4C-44BD-883C-A94F6A58926F}" presName="descendantArrow" presStyleCnt="0"/>
      <dgm:spPr/>
    </dgm:pt>
    <dgm:pt modelId="{CEAA2C3A-E434-49DE-B074-17E65EA5389E}" type="pres">
      <dgm:prSet presAssocID="{4E91A9EA-A5B2-4114-9135-F5AB17EEBE9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5128-99FB-4BBF-848E-CF7518303CAC}" type="pres">
      <dgm:prSet presAssocID="{122ABB10-0CBA-454C-9EFC-54BBAEBACD6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008CF-6126-4DE7-9130-B29E5C0A95C9}" type="pres">
      <dgm:prSet presAssocID="{CD80DC7E-ECE0-4ECF-90F0-C5747A005B1C}" presName="sp" presStyleCnt="0"/>
      <dgm:spPr/>
    </dgm:pt>
    <dgm:pt modelId="{CDFA10B5-3EB4-442F-B961-A2DFADEAD47C}" type="pres">
      <dgm:prSet presAssocID="{303282B2-241C-44B7-B3B4-468554593544}" presName="arrowAndChildren" presStyleCnt="0"/>
      <dgm:spPr/>
    </dgm:pt>
    <dgm:pt modelId="{0B363D30-659F-4B23-A778-8C23A7645BFF}" type="pres">
      <dgm:prSet presAssocID="{303282B2-241C-44B7-B3B4-46855459354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D5964D0-2CFD-459D-8F71-1C3A34F6114E}" type="pres">
      <dgm:prSet presAssocID="{303282B2-241C-44B7-B3B4-468554593544}" presName="arrow" presStyleLbl="node1" presStyleIdx="2" presStyleCnt="3"/>
      <dgm:spPr/>
      <dgm:t>
        <a:bodyPr/>
        <a:lstStyle/>
        <a:p>
          <a:endParaRPr lang="ru-RU"/>
        </a:p>
      </dgm:t>
    </dgm:pt>
    <dgm:pt modelId="{666AE360-7C7B-4B11-AF6E-B48EC0087C09}" type="pres">
      <dgm:prSet presAssocID="{303282B2-241C-44B7-B3B4-468554593544}" presName="descendantArrow" presStyleCnt="0"/>
      <dgm:spPr/>
    </dgm:pt>
    <dgm:pt modelId="{CB563D07-058F-4EF8-8392-0BE80D0C8F7C}" type="pres">
      <dgm:prSet presAssocID="{B83B9532-6B1B-4110-B084-F72B650ED7A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391EA-9166-40D0-9E2D-269113C05C44}" type="pres">
      <dgm:prSet presAssocID="{8CBF0544-E090-4A2B-A5B5-67E2F8B3A37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BB844-05BB-4030-B70C-57E420182E1F}" type="presOf" srcId="{7960A3DB-03C5-4AD4-8EC9-60C1A431C744}" destId="{EF52826F-5C2E-461F-BFB4-B675C30B9D55}" srcOrd="0" destOrd="0" presId="urn:microsoft.com/office/officeart/2005/8/layout/process4"/>
    <dgm:cxn modelId="{A2DC69C0-9193-4246-B0D2-0A8A00CCBDA9}" type="presOf" srcId="{DD1DB91D-2755-44DF-93E1-AFBC4C9BD6CC}" destId="{D0FFBBC6-1C48-4162-A1DA-2C8B007FD3C5}" srcOrd="0" destOrd="0" presId="urn:microsoft.com/office/officeart/2005/8/layout/process4"/>
    <dgm:cxn modelId="{6C12C1A6-AA16-4EFE-9CC6-4B2EA3538F9D}" srcId="{BBE978B0-9E4C-44BD-883C-A94F6A58926F}" destId="{122ABB10-0CBA-454C-9EFC-54BBAEBACD6B}" srcOrd="1" destOrd="0" parTransId="{2A816AD4-E31D-4497-9DF6-A5A2FC191BD6}" sibTransId="{3DA55128-169D-4CA2-BC7C-F4D20D9E3726}"/>
    <dgm:cxn modelId="{DE06464E-E3A9-4DFC-B70B-D4321EEB756D}" type="presOf" srcId="{122ABB10-0CBA-454C-9EFC-54BBAEBACD6B}" destId="{9E7D5128-99FB-4BBF-848E-CF7518303CAC}" srcOrd="0" destOrd="0" presId="urn:microsoft.com/office/officeart/2005/8/layout/process4"/>
    <dgm:cxn modelId="{DBF5E443-9B75-4AB2-8719-A36609930CDD}" type="presOf" srcId="{48F6E467-9817-4A0D-93E7-B741C4D09D35}" destId="{BD117199-B025-43D2-815A-D0E3F4563D47}" srcOrd="1" destOrd="0" presId="urn:microsoft.com/office/officeart/2005/8/layout/process4"/>
    <dgm:cxn modelId="{1460B321-8748-49DE-9D8B-F955FA5697A8}" type="presOf" srcId="{8CBF0544-E090-4A2B-A5B5-67E2F8B3A37C}" destId="{02C391EA-9166-40D0-9E2D-269113C05C44}" srcOrd="0" destOrd="0" presId="urn:microsoft.com/office/officeart/2005/8/layout/process4"/>
    <dgm:cxn modelId="{AA45C8F9-76A2-41CC-8208-EB29EA7DE88D}" type="presOf" srcId="{2D4191C7-8279-4EA4-BCB4-81890C2CFCBC}" destId="{1EE2DAE6-459A-42BA-9E0C-D90FB6D2EDE4}" srcOrd="0" destOrd="0" presId="urn:microsoft.com/office/officeart/2005/8/layout/process4"/>
    <dgm:cxn modelId="{601D50C5-802E-4F93-83BF-457B6B08948D}" srcId="{303282B2-241C-44B7-B3B4-468554593544}" destId="{8CBF0544-E090-4A2B-A5B5-67E2F8B3A37C}" srcOrd="1" destOrd="0" parTransId="{9A7408F8-B425-42D2-8529-4CE6F10F86CE}" sibTransId="{CE8C7448-D6E0-4288-84C4-F8C47CAAA98A}"/>
    <dgm:cxn modelId="{84F9AA5C-36AD-4054-9A16-B85712C88C52}" srcId="{BBE978B0-9E4C-44BD-883C-A94F6A58926F}" destId="{4E91A9EA-A5B2-4114-9135-F5AB17EEBE99}" srcOrd="0" destOrd="0" parTransId="{3023837F-90B1-4FAB-A48C-60DBD75ED5AD}" sibTransId="{8A31D555-8F56-4D4D-B0D7-A0B523ACB80D}"/>
    <dgm:cxn modelId="{28A4A63E-C9DC-4157-BE30-D8BDAB08A28A}" srcId="{48F6E467-9817-4A0D-93E7-B741C4D09D35}" destId="{DD1DB91D-2755-44DF-93E1-AFBC4C9BD6CC}" srcOrd="1" destOrd="0" parTransId="{D008C867-0F69-4C62-97C4-2199D616670D}" sibTransId="{D7B94D51-0056-4EA4-9F68-0E9E822DAB44}"/>
    <dgm:cxn modelId="{85D4A7CA-5232-46BF-8606-22BD8F67936B}" type="presOf" srcId="{BBE978B0-9E4C-44BD-883C-A94F6A58926F}" destId="{32FBCEEF-5DA3-4D18-BEB3-D867F1B54123}" srcOrd="1" destOrd="0" presId="urn:microsoft.com/office/officeart/2005/8/layout/process4"/>
    <dgm:cxn modelId="{0BA4E754-ACC4-4C56-9C01-6F1916633D82}" type="presOf" srcId="{303282B2-241C-44B7-B3B4-468554593544}" destId="{0B363D30-659F-4B23-A778-8C23A7645BFF}" srcOrd="0" destOrd="0" presId="urn:microsoft.com/office/officeart/2005/8/layout/process4"/>
    <dgm:cxn modelId="{7B66AFD8-1A98-49E1-8698-0BA409C8FBA1}" srcId="{303282B2-241C-44B7-B3B4-468554593544}" destId="{B83B9532-6B1B-4110-B084-F72B650ED7A1}" srcOrd="0" destOrd="0" parTransId="{08BA886C-46D5-4EC9-BB05-D9036F6EDC54}" sibTransId="{5A03CFAD-4F32-4D53-8590-912D20F7BEE7}"/>
    <dgm:cxn modelId="{4B7BD89C-0982-43AD-818B-408991AA0F7F}" type="presOf" srcId="{48F6E467-9817-4A0D-93E7-B741C4D09D35}" destId="{3DAFEB5E-40DB-4FDB-BDCA-DA01D1880AE1}" srcOrd="0" destOrd="0" presId="urn:microsoft.com/office/officeart/2005/8/layout/process4"/>
    <dgm:cxn modelId="{3A5FCB50-377E-41BF-80C1-3918DBF3431A}" srcId="{48F6E467-9817-4A0D-93E7-B741C4D09D35}" destId="{7960A3DB-03C5-4AD4-8EC9-60C1A431C744}" srcOrd="0" destOrd="0" parTransId="{D98590D5-179E-437F-916A-884DCDC54399}" sibTransId="{F68E9168-9192-489A-BB1F-ADEDD5ACABFB}"/>
    <dgm:cxn modelId="{FFC9D08A-8AE5-49DD-A6D7-6EA9FF587FD3}" type="presOf" srcId="{B83B9532-6B1B-4110-B084-F72B650ED7A1}" destId="{CB563D07-058F-4EF8-8392-0BE80D0C8F7C}" srcOrd="0" destOrd="0" presId="urn:microsoft.com/office/officeart/2005/8/layout/process4"/>
    <dgm:cxn modelId="{AE7F711C-8C37-4806-A600-08EA5A96FB42}" srcId="{2D4191C7-8279-4EA4-BCB4-81890C2CFCBC}" destId="{303282B2-241C-44B7-B3B4-468554593544}" srcOrd="0" destOrd="0" parTransId="{439E3BB7-EEA1-405E-AD10-A0251EDA5922}" sibTransId="{CD80DC7E-ECE0-4ECF-90F0-C5747A005B1C}"/>
    <dgm:cxn modelId="{AA9B47AD-87DA-4A07-ADE2-202149F7A776}" srcId="{2D4191C7-8279-4EA4-BCB4-81890C2CFCBC}" destId="{48F6E467-9817-4A0D-93E7-B741C4D09D35}" srcOrd="2" destOrd="0" parTransId="{F0C9A170-F78F-47B6-9832-27A98325356D}" sibTransId="{C320DA11-1D52-400C-9E3C-9EBB8809584E}"/>
    <dgm:cxn modelId="{7232A0E0-413E-46D3-9C31-A1766BEBC097}" type="presOf" srcId="{4E91A9EA-A5B2-4114-9135-F5AB17EEBE99}" destId="{CEAA2C3A-E434-49DE-B074-17E65EA5389E}" srcOrd="0" destOrd="0" presId="urn:microsoft.com/office/officeart/2005/8/layout/process4"/>
    <dgm:cxn modelId="{877BA315-A3F5-4359-A38A-9BFF2C4F06DC}" type="presOf" srcId="{303282B2-241C-44B7-B3B4-468554593544}" destId="{ED5964D0-2CFD-459D-8F71-1C3A34F6114E}" srcOrd="1" destOrd="0" presId="urn:microsoft.com/office/officeart/2005/8/layout/process4"/>
    <dgm:cxn modelId="{A77431CA-646B-43AF-A0BA-838747C30F46}" srcId="{2D4191C7-8279-4EA4-BCB4-81890C2CFCBC}" destId="{BBE978B0-9E4C-44BD-883C-A94F6A58926F}" srcOrd="1" destOrd="0" parTransId="{7D012E50-66C0-43D7-8918-829B87328795}" sibTransId="{96BBBBED-60C2-45BA-BADF-28E739EB0EE3}"/>
    <dgm:cxn modelId="{4F7C7B98-A1B2-40C4-B7FD-EE1E314A4754}" type="presOf" srcId="{BBE978B0-9E4C-44BD-883C-A94F6A58926F}" destId="{5068858F-61E5-4006-9EA0-30B032C9F779}" srcOrd="0" destOrd="0" presId="urn:microsoft.com/office/officeart/2005/8/layout/process4"/>
    <dgm:cxn modelId="{ACCB8F10-6E2E-4C04-90A0-D245BF5849E3}" type="presParOf" srcId="{1EE2DAE6-459A-42BA-9E0C-D90FB6D2EDE4}" destId="{6C910277-195B-45F5-8970-EE2B01DE8494}" srcOrd="0" destOrd="0" presId="urn:microsoft.com/office/officeart/2005/8/layout/process4"/>
    <dgm:cxn modelId="{AD3BB7CE-BDB1-4544-90D5-ACB21A018E61}" type="presParOf" srcId="{6C910277-195B-45F5-8970-EE2B01DE8494}" destId="{3DAFEB5E-40DB-4FDB-BDCA-DA01D1880AE1}" srcOrd="0" destOrd="0" presId="urn:microsoft.com/office/officeart/2005/8/layout/process4"/>
    <dgm:cxn modelId="{0DC201DD-BF40-4A9C-9E37-14B995766910}" type="presParOf" srcId="{6C910277-195B-45F5-8970-EE2B01DE8494}" destId="{BD117199-B025-43D2-815A-D0E3F4563D47}" srcOrd="1" destOrd="0" presId="urn:microsoft.com/office/officeart/2005/8/layout/process4"/>
    <dgm:cxn modelId="{168DA818-8B04-46EA-99A2-A567C365B08E}" type="presParOf" srcId="{6C910277-195B-45F5-8970-EE2B01DE8494}" destId="{64703A72-56F2-4288-83F8-CF8FC59ACDB2}" srcOrd="2" destOrd="0" presId="urn:microsoft.com/office/officeart/2005/8/layout/process4"/>
    <dgm:cxn modelId="{CEB1A034-8047-4496-BBE3-185C849BAE57}" type="presParOf" srcId="{64703A72-56F2-4288-83F8-CF8FC59ACDB2}" destId="{EF52826F-5C2E-461F-BFB4-B675C30B9D55}" srcOrd="0" destOrd="0" presId="urn:microsoft.com/office/officeart/2005/8/layout/process4"/>
    <dgm:cxn modelId="{E7B89DA9-F6D9-4653-A464-C90C55018A09}" type="presParOf" srcId="{64703A72-56F2-4288-83F8-CF8FC59ACDB2}" destId="{D0FFBBC6-1C48-4162-A1DA-2C8B007FD3C5}" srcOrd="1" destOrd="0" presId="urn:microsoft.com/office/officeart/2005/8/layout/process4"/>
    <dgm:cxn modelId="{61B66474-89A4-47CA-9F43-A0E50D51D818}" type="presParOf" srcId="{1EE2DAE6-459A-42BA-9E0C-D90FB6D2EDE4}" destId="{44E579CF-DF2A-49F4-8574-ABF614F27163}" srcOrd="1" destOrd="0" presId="urn:microsoft.com/office/officeart/2005/8/layout/process4"/>
    <dgm:cxn modelId="{8A17B5A6-AEA4-41DC-823C-B90BD15C9C84}" type="presParOf" srcId="{1EE2DAE6-459A-42BA-9E0C-D90FB6D2EDE4}" destId="{49371F6B-079C-49C9-9BF7-2D9C596C109A}" srcOrd="2" destOrd="0" presId="urn:microsoft.com/office/officeart/2005/8/layout/process4"/>
    <dgm:cxn modelId="{257BA8A4-A92E-4725-B024-A78A67A04327}" type="presParOf" srcId="{49371F6B-079C-49C9-9BF7-2D9C596C109A}" destId="{5068858F-61E5-4006-9EA0-30B032C9F779}" srcOrd="0" destOrd="0" presId="urn:microsoft.com/office/officeart/2005/8/layout/process4"/>
    <dgm:cxn modelId="{94D28B38-7F5C-457B-B1F4-B8EC6DB1F141}" type="presParOf" srcId="{49371F6B-079C-49C9-9BF7-2D9C596C109A}" destId="{32FBCEEF-5DA3-4D18-BEB3-D867F1B54123}" srcOrd="1" destOrd="0" presId="urn:microsoft.com/office/officeart/2005/8/layout/process4"/>
    <dgm:cxn modelId="{D1A3BB9B-0EE2-45E8-B84C-3D4C2C8DB267}" type="presParOf" srcId="{49371F6B-079C-49C9-9BF7-2D9C596C109A}" destId="{EC15C7D9-6DCA-4A23-8386-0542A4E16E2E}" srcOrd="2" destOrd="0" presId="urn:microsoft.com/office/officeart/2005/8/layout/process4"/>
    <dgm:cxn modelId="{E53F111A-57A7-4B47-897E-F95FD3ED2D3F}" type="presParOf" srcId="{EC15C7D9-6DCA-4A23-8386-0542A4E16E2E}" destId="{CEAA2C3A-E434-49DE-B074-17E65EA5389E}" srcOrd="0" destOrd="0" presId="urn:microsoft.com/office/officeart/2005/8/layout/process4"/>
    <dgm:cxn modelId="{07D0B75A-C470-45DB-9B81-559D6B8A2A1B}" type="presParOf" srcId="{EC15C7D9-6DCA-4A23-8386-0542A4E16E2E}" destId="{9E7D5128-99FB-4BBF-848E-CF7518303CAC}" srcOrd="1" destOrd="0" presId="urn:microsoft.com/office/officeart/2005/8/layout/process4"/>
    <dgm:cxn modelId="{78869CF5-591E-447E-A8A4-DA14ED07F04B}" type="presParOf" srcId="{1EE2DAE6-459A-42BA-9E0C-D90FB6D2EDE4}" destId="{59B008CF-6126-4DE7-9130-B29E5C0A95C9}" srcOrd="3" destOrd="0" presId="urn:microsoft.com/office/officeart/2005/8/layout/process4"/>
    <dgm:cxn modelId="{0A8B5E12-79E3-4A4D-88A0-68E1A1DBD3B6}" type="presParOf" srcId="{1EE2DAE6-459A-42BA-9E0C-D90FB6D2EDE4}" destId="{CDFA10B5-3EB4-442F-B961-A2DFADEAD47C}" srcOrd="4" destOrd="0" presId="urn:microsoft.com/office/officeart/2005/8/layout/process4"/>
    <dgm:cxn modelId="{3F5A0466-6678-4780-AC76-643FF856114E}" type="presParOf" srcId="{CDFA10B5-3EB4-442F-B961-A2DFADEAD47C}" destId="{0B363D30-659F-4B23-A778-8C23A7645BFF}" srcOrd="0" destOrd="0" presId="urn:microsoft.com/office/officeart/2005/8/layout/process4"/>
    <dgm:cxn modelId="{88185751-7D81-4BF2-A5F5-1DD418137F66}" type="presParOf" srcId="{CDFA10B5-3EB4-442F-B961-A2DFADEAD47C}" destId="{ED5964D0-2CFD-459D-8F71-1C3A34F6114E}" srcOrd="1" destOrd="0" presId="urn:microsoft.com/office/officeart/2005/8/layout/process4"/>
    <dgm:cxn modelId="{7AF4B56A-106B-4C1B-9D43-8C70CFD70CEB}" type="presParOf" srcId="{CDFA10B5-3EB4-442F-B961-A2DFADEAD47C}" destId="{666AE360-7C7B-4B11-AF6E-B48EC0087C09}" srcOrd="2" destOrd="0" presId="urn:microsoft.com/office/officeart/2005/8/layout/process4"/>
    <dgm:cxn modelId="{99A8E4B2-0454-4DE1-96AB-0C11D012B952}" type="presParOf" srcId="{666AE360-7C7B-4B11-AF6E-B48EC0087C09}" destId="{CB563D07-058F-4EF8-8392-0BE80D0C8F7C}" srcOrd="0" destOrd="0" presId="urn:microsoft.com/office/officeart/2005/8/layout/process4"/>
    <dgm:cxn modelId="{584922BE-7C15-4C3B-8DF5-66613FF22855}" type="presParOf" srcId="{666AE360-7C7B-4B11-AF6E-B48EC0087C09}" destId="{02C391EA-9166-40D0-9E2D-269113C05C4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C90941-9977-4519-A42F-9F33DB8F95C2}">
      <dsp:nvSpPr>
        <dsp:cNvPr id="0" name=""/>
        <dsp:cNvSpPr/>
      </dsp:nvSpPr>
      <dsp:spPr>
        <a:xfrm>
          <a:off x="0" y="645173"/>
          <a:ext cx="8215370" cy="17694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В представленном материале используется методика бюджетирования, разработанная корпорацией «</a:t>
          </a:r>
          <a:r>
            <a:rPr lang="ru-RU" sz="2400" b="1" kern="1200" dirty="0" err="1" smtClean="0">
              <a:solidFill>
                <a:schemeClr val="tx1"/>
              </a:solidFill>
              <a:latin typeface="Arial" pitchFamily="34" charset="0"/>
            </a:rPr>
            <a:t>Карана</a:t>
          </a: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» и рекомендованная Российским Центром Приватизации (РЦП).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645173"/>
        <a:ext cx="8215370" cy="1769467"/>
      </dsp:txXfrm>
    </dsp:sp>
    <dsp:sp modelId="{2B1A73F4-D8E5-453C-8196-4E71F349A5C0}">
      <dsp:nvSpPr>
        <dsp:cNvPr id="0" name=""/>
        <dsp:cNvSpPr/>
      </dsp:nvSpPr>
      <dsp:spPr>
        <a:xfrm>
          <a:off x="0" y="2930909"/>
          <a:ext cx="8215370" cy="7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2930909"/>
        <a:ext cx="8215370" cy="79242"/>
      </dsp:txXfrm>
    </dsp:sp>
    <dsp:sp modelId="{A14C9E83-DB2E-4109-B4DB-7018B441EABE}">
      <dsp:nvSpPr>
        <dsp:cNvPr id="0" name=""/>
        <dsp:cNvSpPr/>
      </dsp:nvSpPr>
      <dsp:spPr>
        <a:xfrm>
          <a:off x="0" y="2930897"/>
          <a:ext cx="8215370" cy="19105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Корпорация «</a:t>
          </a:r>
          <a:r>
            <a:rPr lang="ru-RU" sz="2400" b="1" kern="1200" dirty="0" err="1" smtClean="0">
              <a:solidFill>
                <a:schemeClr val="tx1"/>
              </a:solidFill>
              <a:latin typeface="Arial" pitchFamily="34" charset="0"/>
            </a:rPr>
            <a:t>Карана</a:t>
          </a: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» заявляет, что методика бюджетирования «не является предметом авторских прав и может репродуцироваться без каких-либо запретов и ограничений, с обязательным указанием источника».</a:t>
          </a:r>
        </a:p>
      </dsp:txBody>
      <dsp:txXfrm>
        <a:off x="0" y="2930897"/>
        <a:ext cx="8215370" cy="1910533"/>
      </dsp:txXfrm>
    </dsp:sp>
    <dsp:sp modelId="{DA35A247-1E6B-4389-8F84-6D47A35F2A5E}">
      <dsp:nvSpPr>
        <dsp:cNvPr id="0" name=""/>
        <dsp:cNvSpPr/>
      </dsp:nvSpPr>
      <dsp:spPr>
        <a:xfrm>
          <a:off x="0" y="4947553"/>
          <a:ext cx="8215370" cy="7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4947553"/>
        <a:ext cx="8215370" cy="792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C90941-9977-4519-A42F-9F33DB8F95C2}">
      <dsp:nvSpPr>
        <dsp:cNvPr id="0" name=""/>
        <dsp:cNvSpPr/>
      </dsp:nvSpPr>
      <dsp:spPr>
        <a:xfrm>
          <a:off x="0" y="0"/>
          <a:ext cx="8215370" cy="14140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Основной бюджет - это система планов, необходимых и достаточных для достижения поставленных целей.</a:t>
          </a:r>
        </a:p>
      </dsp:txBody>
      <dsp:txXfrm>
        <a:off x="0" y="0"/>
        <a:ext cx="8215370" cy="1414003"/>
      </dsp:txXfrm>
    </dsp:sp>
    <dsp:sp modelId="{2B1A73F4-D8E5-453C-8196-4E71F349A5C0}">
      <dsp:nvSpPr>
        <dsp:cNvPr id="0" name=""/>
        <dsp:cNvSpPr/>
      </dsp:nvSpPr>
      <dsp:spPr>
        <a:xfrm>
          <a:off x="0" y="1400790"/>
          <a:ext cx="821537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500" kern="1200" dirty="0"/>
        </a:p>
      </dsp:txBody>
      <dsp:txXfrm>
        <a:off x="0" y="1400790"/>
        <a:ext cx="8215370" cy="529920"/>
      </dsp:txXfrm>
    </dsp:sp>
    <dsp:sp modelId="{4152520E-3BA4-49DE-A3B2-0103775BD00C}">
      <dsp:nvSpPr>
        <dsp:cNvPr id="0" name=""/>
        <dsp:cNvSpPr/>
      </dsp:nvSpPr>
      <dsp:spPr>
        <a:xfrm>
          <a:off x="0" y="1441043"/>
          <a:ext cx="8215370" cy="162465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Допустим, что Ваша цель – увеличить годовой объем продаж в 1,5 раза.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441043"/>
        <a:ext cx="8215370" cy="1624653"/>
      </dsp:txXfrm>
    </dsp:sp>
    <dsp:sp modelId="{A14C9E83-DB2E-4109-B4DB-7018B441EABE}">
      <dsp:nvSpPr>
        <dsp:cNvPr id="0" name=""/>
        <dsp:cNvSpPr/>
      </dsp:nvSpPr>
      <dsp:spPr>
        <a:xfrm>
          <a:off x="0" y="3146805"/>
          <a:ext cx="8215370" cy="149189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</a:rPr>
            <a:t>На условном примере, выполним поиск решений, ведущих к достижению поставленной цели.</a:t>
          </a:r>
        </a:p>
      </dsp:txBody>
      <dsp:txXfrm>
        <a:off x="0" y="3146805"/>
        <a:ext cx="8215370" cy="1491896"/>
      </dsp:txXfrm>
    </dsp:sp>
    <dsp:sp modelId="{DA35A247-1E6B-4389-8F84-6D47A35F2A5E}">
      <dsp:nvSpPr>
        <dsp:cNvPr id="0" name=""/>
        <dsp:cNvSpPr/>
      </dsp:nvSpPr>
      <dsp:spPr>
        <a:xfrm>
          <a:off x="0" y="5168876"/>
          <a:ext cx="821537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500" kern="1200" dirty="0"/>
        </a:p>
      </dsp:txBody>
      <dsp:txXfrm>
        <a:off x="0" y="5168876"/>
        <a:ext cx="8215370" cy="529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117199-B025-43D2-815A-D0E3F4563D47}">
      <dsp:nvSpPr>
        <dsp:cNvPr id="0" name=""/>
        <dsp:cNvSpPr/>
      </dsp:nvSpPr>
      <dsp:spPr>
        <a:xfrm>
          <a:off x="0" y="3895701"/>
          <a:ext cx="8358246" cy="1278656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(третья итерация)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3895701"/>
        <a:ext cx="8358246" cy="690474"/>
      </dsp:txXfrm>
    </dsp:sp>
    <dsp:sp modelId="{EF52826F-5C2E-461F-BFB4-B675C30B9D55}">
      <dsp:nvSpPr>
        <dsp:cNvPr id="0" name=""/>
        <dsp:cNvSpPr/>
      </dsp:nvSpPr>
      <dsp:spPr>
        <a:xfrm>
          <a:off x="0" y="4560602"/>
          <a:ext cx="4179123" cy="58818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itchFamily="34" charset="0"/>
              <a:cs typeface="Arial" pitchFamily="34" charset="0"/>
            </a:rPr>
            <a:t>Полная</a:t>
          </a:r>
          <a:endParaRPr lang="ru-RU" sz="3700" kern="1200" dirty="0"/>
        </a:p>
      </dsp:txBody>
      <dsp:txXfrm>
        <a:off x="0" y="4560602"/>
        <a:ext cx="4179123" cy="588181"/>
      </dsp:txXfrm>
    </dsp:sp>
    <dsp:sp modelId="{D0FFBBC6-1C48-4162-A1DA-2C8B007FD3C5}">
      <dsp:nvSpPr>
        <dsp:cNvPr id="0" name=""/>
        <dsp:cNvSpPr/>
      </dsp:nvSpPr>
      <dsp:spPr>
        <a:xfrm>
          <a:off x="4179123" y="4560602"/>
          <a:ext cx="4179123" cy="58818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8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itchFamily="34" charset="0"/>
              <a:cs typeface="Arial" pitchFamily="34" charset="0"/>
            </a:rPr>
            <a:t>версия</a:t>
          </a:r>
          <a:endParaRPr lang="ru-RU" sz="3700" kern="1200" dirty="0"/>
        </a:p>
      </dsp:txBody>
      <dsp:txXfrm>
        <a:off x="4179123" y="4560602"/>
        <a:ext cx="4179123" cy="588181"/>
      </dsp:txXfrm>
    </dsp:sp>
    <dsp:sp modelId="{32FBCEEF-5DA3-4D18-BEB3-D867F1B54123}">
      <dsp:nvSpPr>
        <dsp:cNvPr id="0" name=""/>
        <dsp:cNvSpPr/>
      </dsp:nvSpPr>
      <dsp:spPr>
        <a:xfrm rot="10800000">
          <a:off x="0" y="1948307"/>
          <a:ext cx="8358246" cy="1966573"/>
        </a:xfrm>
        <a:prstGeom prst="upArrowCallou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(вторая итерация)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948307"/>
        <a:ext cx="8358246" cy="690267"/>
      </dsp:txXfrm>
    </dsp:sp>
    <dsp:sp modelId="{CEAA2C3A-E434-49DE-B074-17E65EA5389E}">
      <dsp:nvSpPr>
        <dsp:cNvPr id="0" name=""/>
        <dsp:cNvSpPr/>
      </dsp:nvSpPr>
      <dsp:spPr>
        <a:xfrm>
          <a:off x="0" y="2638575"/>
          <a:ext cx="4179123" cy="58800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16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Arial" pitchFamily="34" charset="0"/>
              <a:cs typeface="Arial" pitchFamily="34" charset="0"/>
            </a:rPr>
            <a:t>Полная</a:t>
          </a:r>
          <a:endParaRPr lang="ru-RU" sz="2900" b="1" kern="1200" dirty="0">
            <a:latin typeface="Arial" pitchFamily="34" charset="0"/>
            <a:cs typeface="Arial" pitchFamily="34" charset="0"/>
          </a:endParaRPr>
        </a:p>
      </dsp:txBody>
      <dsp:txXfrm>
        <a:off x="0" y="2638575"/>
        <a:ext cx="4179123" cy="588005"/>
      </dsp:txXfrm>
    </dsp:sp>
    <dsp:sp modelId="{9E7D5128-99FB-4BBF-848E-CF7518303CAC}">
      <dsp:nvSpPr>
        <dsp:cNvPr id="0" name=""/>
        <dsp:cNvSpPr/>
      </dsp:nvSpPr>
      <dsp:spPr>
        <a:xfrm>
          <a:off x="4179123" y="2638575"/>
          <a:ext cx="4179123" cy="58800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24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latin typeface="Arial" pitchFamily="34" charset="0"/>
              <a:cs typeface="Arial" pitchFamily="34" charset="0"/>
            </a:rPr>
            <a:t>версия</a:t>
          </a:r>
          <a:endParaRPr lang="ru-RU" sz="3700" kern="1200" dirty="0"/>
        </a:p>
      </dsp:txBody>
      <dsp:txXfrm>
        <a:off x="4179123" y="2638575"/>
        <a:ext cx="4179123" cy="588005"/>
      </dsp:txXfrm>
    </dsp:sp>
    <dsp:sp modelId="{ED5964D0-2CFD-459D-8F71-1C3A34F6114E}">
      <dsp:nvSpPr>
        <dsp:cNvPr id="0" name=""/>
        <dsp:cNvSpPr/>
      </dsp:nvSpPr>
      <dsp:spPr>
        <a:xfrm rot="10800000">
          <a:off x="0" y="914"/>
          <a:ext cx="8358246" cy="1966573"/>
        </a:xfrm>
        <a:prstGeom prst="upArrowCallou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 ПРЕДПРИЯТИЯ (первая итерация)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914"/>
        <a:ext cx="8358246" cy="690267"/>
      </dsp:txXfrm>
    </dsp:sp>
    <dsp:sp modelId="{CB563D07-058F-4EF8-8392-0BE80D0C8F7C}">
      <dsp:nvSpPr>
        <dsp:cNvPr id="0" name=""/>
        <dsp:cNvSpPr/>
      </dsp:nvSpPr>
      <dsp:spPr>
        <a:xfrm>
          <a:off x="0" y="691181"/>
          <a:ext cx="4179123" cy="58800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32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Демо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0" y="691181"/>
        <a:ext cx="4179123" cy="588005"/>
      </dsp:txXfrm>
    </dsp:sp>
    <dsp:sp modelId="{02C391EA-9166-40D0-9E2D-269113C05C44}">
      <dsp:nvSpPr>
        <dsp:cNvPr id="0" name=""/>
        <dsp:cNvSpPr/>
      </dsp:nvSpPr>
      <dsp:spPr>
        <a:xfrm>
          <a:off x="4179123" y="691181"/>
          <a:ext cx="4179123" cy="58800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версия</a:t>
          </a:r>
        </a:p>
      </dsp:txBody>
      <dsp:txXfrm>
        <a:off x="4179123" y="691181"/>
        <a:ext cx="4179123" cy="588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77B7F8FE-3AB2-4DD9-8F34-40408883F275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r>
              <a:rPr lang="ru-RU"/>
              <a:t>И.А. Соловьева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9E90AE4F-51E3-4BFC-B189-96DBB157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C66DAB0C-6773-4819-871E-55B57C02DC53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00200" y="1600200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r>
              <a:rPr lang="ru-RU"/>
              <a:t>И.А. Соловьева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-52"/>
              </a:defRPr>
            </a:lvl1pPr>
          </a:lstStyle>
          <a:p>
            <a:pPr>
              <a:defRPr/>
            </a:pPr>
            <a:fld id="{B2BD1171-A122-4D4F-B46D-BB99992C6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77A367F-CF69-46C6-B3C7-D7C3F60C9912}" type="datetime1">
              <a:rPr lang="ru-RU" smtClean="0">
                <a:latin typeface="Times New Roman" pitchFamily="18" charset="0"/>
              </a:rPr>
              <a:pPr/>
              <a:t>09.04.2016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И.А. Соловьева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B75A2-848F-448D-A66E-3027B9FFDD7A}" type="slidenum">
              <a:rPr lang="ru-RU" smtClean="0">
                <a:latin typeface="Times New Roman" pitchFamily="18" charset="0"/>
              </a:rPr>
              <a:pPr/>
              <a:t>1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Структурно пособие состоит из трёх частей – теоретической, инструментальной и практической. </a:t>
            </a:r>
          </a:p>
          <a:p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Каждая часть имеет соответствующее назначение по целям и видам занятий (лекция, самостоятельная работа, практикум).</a:t>
            </a:r>
          </a:p>
          <a:p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Часть 3 (практическая) является логическим продолжением предыдущих частей</a:t>
            </a:r>
            <a:r>
              <a:rPr kumimoji="1" lang="ru-RU" sz="1200" kern="1200" baseline="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 пособия.</a:t>
            </a:r>
          </a:p>
          <a:p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Служит для закрепления навыков формирования бюджета предприятия на базе бюджетной модели (часть 2). Включает сценарий и методику использования бюджетной модели для расчёта бюджетных показателей. Представлена в виде презентации </a:t>
            </a:r>
            <a:r>
              <a:rPr kumimoji="1" lang="en-US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MS PowerPoint</a:t>
            </a:r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.</a:t>
            </a:r>
          </a:p>
          <a:p>
            <a:endParaRPr lang="ru-RU" smtClean="0">
              <a:latin typeface="Abadi MT Condensed Light"/>
            </a:endParaRPr>
          </a:p>
          <a:p>
            <a:endParaRPr lang="ru-RU" smtClean="0">
              <a:latin typeface="Abadi MT Condensed Light"/>
            </a:endParaRPr>
          </a:p>
          <a:p>
            <a:endParaRPr lang="ru-RU" dirty="0" smtClean="0">
              <a:latin typeface="Abadi MT Condensed Ligh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2AB428C-982F-4076-8AAB-FFD60B582C5D}" type="datetime1">
              <a:rPr lang="ru-RU" smtClean="0"/>
              <a:pPr/>
              <a:t>09.04.2016</a:t>
            </a:fld>
            <a:endParaRPr lang="ru-RU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И.А. Соловьева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FCE7E-103A-49DB-8859-489F4C27CCD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749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b="1" smtClean="0">
                <a:latin typeface="Abadi MT Condensed Light"/>
              </a:rPr>
              <a:t>Итерация</a:t>
            </a:r>
            <a:r>
              <a:rPr lang="ru-RU" smtClean="0">
                <a:latin typeface="Abadi MT Condensed Light"/>
              </a:rPr>
              <a:t> (лат. </a:t>
            </a:r>
            <a:r>
              <a:rPr lang="en-US" smtClean="0">
                <a:latin typeface="Abadi MT Condensed Light"/>
              </a:rPr>
              <a:t>iteratio</a:t>
            </a:r>
            <a:r>
              <a:rPr lang="ru-RU" smtClean="0">
                <a:latin typeface="Abadi MT Condensed Light"/>
              </a:rPr>
              <a:t> повторение) – результат применения какой-либо</a:t>
            </a:r>
            <a:r>
              <a:rPr lang="ru-RU" baseline="0" smtClean="0">
                <a:latin typeface="Abadi MT Condensed Light"/>
              </a:rPr>
              <a:t> математической операции,</a:t>
            </a:r>
          </a:p>
          <a:p>
            <a:r>
              <a:rPr lang="ru-RU" baseline="0" smtClean="0">
                <a:latin typeface="Abadi MT Condensed Light"/>
              </a:rPr>
              <a:t>получающийся в серии аналогичных операций.</a:t>
            </a:r>
            <a:r>
              <a:rPr lang="ru-RU" smtClean="0">
                <a:latin typeface="Abadi MT Condensed Light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kern="1200" smtClean="0">
                <a:solidFill>
                  <a:schemeClr val="tx1"/>
                </a:solidFill>
                <a:latin typeface="Abadi MT Condensed Light" pitchFamily="34" charset="0"/>
                <a:ea typeface="+mn-ea"/>
                <a:cs typeface="+mn-cs"/>
              </a:rPr>
              <a:t>Словарь иностранных слов: свыше 21 000 слов / отв. редакторы В.В. Бурцева, Н.М. Семёнова. – 5-е изд. Стереотип. – М.: Рус. яз.. – Медиа; Дрофа, 2008. С. 274.</a:t>
            </a:r>
          </a:p>
          <a:p>
            <a:endParaRPr lang="ru-RU" smtClean="0">
              <a:latin typeface="Abadi MT Condensed Light"/>
            </a:endParaRPr>
          </a:p>
          <a:p>
            <a:r>
              <a:rPr lang="ru-RU" smtClean="0">
                <a:latin typeface="Abadi MT Condensed Light"/>
              </a:rPr>
              <a:t>Можно ли просчитать коммерческий успех?</a:t>
            </a:r>
          </a:p>
          <a:p>
            <a:r>
              <a:rPr lang="ru-RU" smtClean="0">
                <a:latin typeface="Abadi MT Condensed Light"/>
              </a:rPr>
              <a:t>Если - да, то как это сделать?</a:t>
            </a:r>
          </a:p>
          <a:p>
            <a:r>
              <a:rPr lang="ru-RU" smtClean="0">
                <a:latin typeface="Abadi MT Condensed Light"/>
              </a:rPr>
              <a:t>Постараемся ответить на эти вопросы.</a:t>
            </a:r>
          </a:p>
          <a:p>
            <a:endParaRPr lang="ru-RU" smtClean="0"/>
          </a:p>
          <a:p>
            <a:r>
              <a:rPr lang="ru-RU" smtClean="0">
                <a:latin typeface="Abadi MT Condensed Light"/>
              </a:rPr>
              <a:t>Существует ли формула коммерческого успеха?</a:t>
            </a:r>
          </a:p>
          <a:p>
            <a:r>
              <a:rPr lang="ru-RU" smtClean="0">
                <a:latin typeface="Abadi MT Condensed Light"/>
              </a:rPr>
              <a:t>Попробуем вывести эту формулу.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solidFill>
                  <a:srgbClr val="232200"/>
                </a:solidFill>
                <a:latin typeface="Arial" pitchFamily="34" charset="0"/>
              </a:rPr>
              <a:t>Надеемся, что представленный материал послужит Вам </a:t>
            </a:r>
          </a:p>
          <a:p>
            <a:r>
              <a:rPr lang="ru-RU" sz="1200" b="0" dirty="0" smtClean="0">
                <a:solidFill>
                  <a:srgbClr val="232200"/>
                </a:solidFill>
                <a:latin typeface="Arial" pitchFamily="34" charset="0"/>
              </a:rPr>
              <a:t>наглядным учебным пособием и практическим руководством </a:t>
            </a:r>
          </a:p>
          <a:p>
            <a:r>
              <a:rPr lang="ru-RU" sz="1200" b="0" dirty="0" smtClean="0">
                <a:solidFill>
                  <a:srgbClr val="232200"/>
                </a:solidFill>
                <a:latin typeface="Arial" pitchFamily="34" charset="0"/>
              </a:rPr>
              <a:t>в решении задач бюджетирования.</a:t>
            </a:r>
            <a:endParaRPr lang="ru-RU" b="0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badi MT Condensed Light"/>
              </a:rPr>
              <a:t>Теперь есть конкретная цель. </a:t>
            </a:r>
          </a:p>
          <a:p>
            <a:r>
              <a:rPr lang="ru-RU" dirty="0" smtClean="0">
                <a:latin typeface="Abadi MT Condensed Light"/>
              </a:rPr>
              <a:t>Остается разработать пути достижения цели.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badi MT Condensed Light"/>
              </a:rPr>
              <a:t>В бюджетировании важны содержание и последовательность выполнения шагов расчета.</a:t>
            </a:r>
          </a:p>
          <a:p>
            <a:r>
              <a:rPr lang="ru-RU" dirty="0" smtClean="0">
                <a:latin typeface="Abadi MT Condensed Light"/>
              </a:rPr>
              <a:t>Они являются одним из элементов техники бюджетирования.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AE710F-845D-4A2E-9230-9D682B3E36EE}" type="datetime1">
              <a:rPr lang="ru-RU" smtClean="0">
                <a:latin typeface="Times New Roman" pitchFamily="18" charset="0"/>
              </a:rPr>
              <a:pPr/>
              <a:t>09.04.2016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И.А. Соловьева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F914E-CEFC-43F2-85B4-B57A036B36E6}" type="slidenum">
              <a:rPr lang="ru-RU" smtClean="0">
                <a:latin typeface="Times New Roman" pitchFamily="18" charset="0"/>
              </a:rPr>
              <a:pPr/>
              <a:t>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badi MT Condensed Light"/>
              </a:rPr>
              <a:t>Полученный вариант основного бюджета объединяем в две итоговые таблицы:</a:t>
            </a:r>
          </a:p>
          <a:p>
            <a:r>
              <a:rPr lang="ru-RU" smtClean="0">
                <a:latin typeface="Abadi MT Condensed Light"/>
              </a:rPr>
              <a:t> - доходы и расходы,</a:t>
            </a:r>
          </a:p>
          <a:p>
            <a:r>
              <a:rPr lang="ru-RU" smtClean="0">
                <a:latin typeface="Abadi MT Condensed Light"/>
              </a:rPr>
              <a:t> - денежные средства.</a:t>
            </a:r>
          </a:p>
          <a:p>
            <a:endParaRPr lang="ru-RU" smtClean="0">
              <a:latin typeface="Abadi MT Condensed Light"/>
            </a:endParaRPr>
          </a:p>
          <a:p>
            <a:endParaRPr lang="ru-RU" smtClean="0">
              <a:latin typeface="Abadi MT Condensed Ligh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9C25CF-0EB3-408B-A711-1F38F8D728F9}" type="datetime1">
              <a:rPr lang="ru-RU" smtClean="0">
                <a:latin typeface="Times New Roman" pitchFamily="18" charset="0"/>
              </a:rPr>
              <a:pPr/>
              <a:t>09.04.2016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И.А. Соловьева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E6E8D1-8713-47A5-9A37-11A94D601B22}" type="slidenum">
              <a:rPr lang="ru-RU" smtClean="0">
                <a:latin typeface="Times New Roman" pitchFamily="18" charset="0"/>
              </a:rPr>
              <a:pPr/>
              <a:t>7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badi MT Condensed Light"/>
              </a:rPr>
              <a:t>Выполняем шаг 9 - формируем результирующий отчет, в котором определяется прибыль (убыток) за период.</a:t>
            </a:r>
          </a:p>
          <a:p>
            <a:r>
              <a:rPr lang="ru-RU" smtClean="0">
                <a:latin typeface="Abadi MT Condensed Light"/>
              </a:rPr>
              <a:t>Для расчета прибыли (убытка)  определены показатели:</a:t>
            </a:r>
          </a:p>
          <a:p>
            <a:r>
              <a:rPr lang="ru-RU" smtClean="0">
                <a:latin typeface="Abadi MT Condensed Light"/>
              </a:rPr>
              <a:t>- Выручка от реализации продукции - бюджет продаж (шаг 1),</a:t>
            </a:r>
          </a:p>
          <a:p>
            <a:r>
              <a:rPr lang="ru-RU" smtClean="0">
                <a:latin typeface="Abadi MT Condensed Light"/>
              </a:rPr>
              <a:t>- Производственная себестоимость реализации продукции  - расчет себестоимости (шаг 8б),</a:t>
            </a:r>
          </a:p>
          <a:p>
            <a:r>
              <a:rPr lang="ru-RU" smtClean="0">
                <a:latin typeface="Abadi MT Condensed Light"/>
              </a:rPr>
              <a:t>- Коммерческие расходы - бюджет коммерческих расходов (шаг 2),</a:t>
            </a:r>
          </a:p>
          <a:p>
            <a:r>
              <a:rPr lang="ru-RU" smtClean="0">
                <a:latin typeface="Abadi MT Condensed Light"/>
              </a:rPr>
              <a:t>- Управленческие расходы - бюджет ОХР (шаг 7).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3391F80-54A9-4396-964C-69779630798C}" type="datetime1">
              <a:rPr lang="ru-RU" smtClean="0">
                <a:latin typeface="Times New Roman" pitchFamily="18" charset="0"/>
              </a:rPr>
              <a:pPr/>
              <a:t>09.04.2016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И.А. Соловьева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19BA0-BA09-42A0-B880-F940A93E5E2D}" type="slidenum">
              <a:rPr lang="ru-RU" smtClean="0">
                <a:latin typeface="Times New Roman" pitchFamily="18" charset="0"/>
              </a:rPr>
              <a:pPr/>
              <a:t>8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Abadi MT Condensed Light"/>
              </a:rPr>
              <a:t>Выполняем шаг 10 - формируем результирующий отчет, в котором определяется излишек или нехватка денег.</a:t>
            </a:r>
          </a:p>
          <a:p>
            <a:r>
              <a:rPr lang="ru-RU" dirty="0" smtClean="0">
                <a:latin typeface="Abadi MT Condensed Light"/>
              </a:rPr>
              <a:t>Для этого собираются данные из предыдущих шагов расчета:</a:t>
            </a:r>
          </a:p>
          <a:p>
            <a:r>
              <a:rPr lang="ru-RU" dirty="0" smtClean="0">
                <a:latin typeface="Abadi MT Condensed Light"/>
              </a:rPr>
              <a:t>Поступление денежных средств - шаг 1а,</a:t>
            </a:r>
          </a:p>
          <a:p>
            <a:r>
              <a:rPr lang="ru-RU" dirty="0" smtClean="0">
                <a:latin typeface="Abadi MT Condensed Light"/>
              </a:rPr>
              <a:t>Выплаты, в том числе,</a:t>
            </a:r>
          </a:p>
          <a:p>
            <a:r>
              <a:rPr lang="ru-RU" dirty="0" smtClean="0">
                <a:latin typeface="Abadi MT Condensed Light"/>
              </a:rPr>
              <a:t>Прямые материалы - шаг 4а,</a:t>
            </a:r>
          </a:p>
          <a:p>
            <a:r>
              <a:rPr lang="ru-RU" dirty="0" smtClean="0">
                <a:latin typeface="Abadi MT Condensed Light"/>
              </a:rPr>
              <a:t>Прямой труд - шаг 5а,</a:t>
            </a:r>
          </a:p>
          <a:p>
            <a:r>
              <a:rPr lang="ru-RU" dirty="0" smtClean="0">
                <a:latin typeface="Abadi MT Condensed Light"/>
              </a:rPr>
              <a:t>Общепроизводственные накладные - шаг 6,</a:t>
            </a:r>
          </a:p>
          <a:p>
            <a:r>
              <a:rPr lang="ru-RU" dirty="0" smtClean="0">
                <a:latin typeface="Abadi MT Condensed Light"/>
              </a:rPr>
              <a:t>Коммерческие - шаг 2,</a:t>
            </a:r>
          </a:p>
          <a:p>
            <a:r>
              <a:rPr lang="ru-RU" dirty="0" smtClean="0">
                <a:latin typeface="Abadi MT Condensed Light"/>
              </a:rPr>
              <a:t>Управленческие - шаг 7.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501996D-318C-4FEB-AAB8-94E87218E0CD}" type="datetime1">
              <a:rPr lang="ru-RU" smtClean="0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И.А. Соловьева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F6DA-E0EF-4D40-8137-75638B33CD3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ru-RU">
                <a:latin typeface="Arial" charset="0"/>
              </a:endParaRPr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C5899AB-BF95-4D6B-918D-C6A967FC511F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60E2C299-73E0-43F9-AE74-1D17746C8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6B32-CE2A-4969-BA37-38444F7E4BBD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AC49-7477-4D45-8DE1-6A93DED05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581B-2AC4-4911-97B3-2626C1FA7DD7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D9FA-4819-4002-934A-E22B88DD2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143000"/>
            <a:ext cx="77724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90600" y="3771900"/>
            <a:ext cx="7772400" cy="2476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BD0A-33A3-4808-B83D-069E0D281FCC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840D7-E5B8-4C69-92EB-4ADFB42EA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1922-19DC-478E-9F3E-A77C71E611A7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BD87D-01CF-400A-A1A0-4A5CD9377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01A5-6521-41DA-A063-45D82ED0630E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2D16F-96EF-466F-9818-2BB34A84D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7C9F-A38A-4759-B7AE-17A266C8627E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17-57B9-4A80-8E1F-C0D68776C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18953-95D1-45A0-B3A2-54652662C10F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2EF1E-A0F3-4B48-B618-A3D24A2A1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AEB7-B75E-43A8-AA2D-4A370832FD01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9507-FC87-4F93-9DDD-AEF214E83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7C404-6427-4F7C-A251-5F5ADE9F88C1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E3F3-F373-4AD2-8645-72E2202F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87EE8-999D-4351-B1F2-0F10AE61E826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0486-2314-443C-81B7-2E216D9F4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538B-6FE7-4278-8555-59FC909341AF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E061-5543-4155-B816-511F70CBF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ru-RU">
                <a:latin typeface="Arial" charset="0"/>
              </a:endParaRPr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  <a:p>
            <a:pPr lvl="4"/>
            <a:endParaRPr lang="ru-RU" smtClean="0"/>
          </a:p>
          <a:p>
            <a:pPr lvl="4"/>
            <a:endParaRPr lang="ru-RU" smtClean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80973A52-A09E-48E2-832A-BD8D8A8257EF}" type="datetime1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68FA1852-E5A0-4DA4-B1EF-1E06EA8DD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badi MT Condensed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hyperlink" Target="&#1050;&#1086;&#1084;&#1084;&#1077;&#1088;&#1095;&#1077;&#1089;&#1082;&#1080;&#1081;%20&#1091;&#1089;&#1087;&#1077;&#1093;%20&#1080;%20&#1048;&#1058;.ppt#-1,33,&#1060;&#1086;&#1088;&#1084;&#1091;&#1083;&#1072; &#1082;&#1086;&#1084;&#1084;&#1077;&#1088;&#1095;&#1077;&#1089;&#1082;&#1086;&#1075;&#1086; &#1091;&#1089;&#1087;&#1077;&#1093;&#1072; &#1087;&#1088;&#1077;&#1076;&#1087;&#1088;&#1080;&#1103;&#1090;&#1080;&#1103;      " TargetMode="Externa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50;&#1086;&#1084;&#1084;&#1077;&#1088;&#1095;&#1077;&#1089;&#1082;&#1080;&#1081;%20&#1091;&#1089;&#1087;&#1077;&#1093;%20&#1080;%20&#1048;&#1058;.ppt#-1,15,&#1055;&#1086;&#1080;&#1089;&#1082; &#1088;&#1077;&#1096;&#1077;&#1085;&#1080;&#1081;: &#1087;&#1077;&#1088;&#1074;&#1099;&#1081; &#1074;&#1072;&#1088;&#1080;&#1072;&#1085;&#1090; (&#1096;&#1072;&#1075; 6)" TargetMode="External"/><Relationship Id="rId3" Type="http://schemas.openxmlformats.org/officeDocument/2006/relationships/hyperlink" Target="&#1050;&#1086;&#1084;&#1084;&#1077;&#1088;&#1095;&#1077;&#1089;&#1082;&#1080;&#1081;%20&#1091;&#1089;&#1087;&#1077;&#1093;%20&#1080;%20&#1048;&#1058;.ppt#-1,7,&#1055;&#1086;&#1080;&#1089;&#1082; &#1088;&#1077;&#1096;&#1077;&#1085;&#1080;&#1081;: &#1087;&#1077;&#1088;&#1074;&#1099;&#1081; &#1074;&#1072;&#1088;&#1080;&#1072;&#1085;&#1090; (&#1096;&#1072;&#1075; 1)" TargetMode="External"/><Relationship Id="rId7" Type="http://schemas.openxmlformats.org/officeDocument/2006/relationships/hyperlink" Target="&#1050;&#1086;&#1084;&#1084;&#1077;&#1088;&#1095;&#1077;&#1089;&#1082;&#1080;&#1081;%20&#1091;&#1089;&#1087;&#1077;&#1093;%20&#1080;%20&#1048;&#1058;.ppt#-1,13,&#1055;&#1086;&#1080;&#1089;&#1082; &#1088;&#1077;&#1096;&#1077;&#1085;&#1080;&#1081;: &#1087;&#1077;&#1088;&#1074;&#1099;&#1081; &#1074;&#1072;&#1088;&#1080;&#1072;&#1085;&#1090; (&#1096;&#1072;&#1075; 5)" TargetMode="External"/><Relationship Id="rId12" Type="http://schemas.openxmlformats.org/officeDocument/2006/relationships/hyperlink" Target="&#1050;&#1086;&#1084;&#1084;&#1077;&#1088;&#1095;&#1077;&#1089;&#1082;&#1080;&#1081;%20&#1091;&#1089;&#1087;&#1077;&#1093;%20&#1080;%20&#1048;&#1058;.ppt#-1,20,&#1055;&#1086;&#1080;&#1089;&#1082; &#1088;&#1077;&#1096;&#1077;&#1085;&#1080;&#1081;: &#1087;&#1077;&#1088;&#1074;&#1099;&#1081; &#1074;&#1072;&#1088;&#1080;&#1072;&#1085;&#1090; (&#1096;&#1072;&#1075; 9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86;&#1084;&#1084;&#1077;&#1088;&#1095;&#1077;&#1089;&#1082;&#1080;&#1081;%20&#1091;&#1089;&#1087;&#1077;&#1093;%20&#1080;%20&#1048;&#1058;.ppt#-1,11,&#1055;&#1086;&#1080;&#1089;&#1082; &#1088;&#1077;&#1096;&#1077;&#1085;&#1080;&#1081;: &#1087;&#1077;&#1088;&#1074;&#1099;&#1081; &#1074;&#1072;&#1088;&#1080;&#1072;&#1085;&#1090; (&#1096;&#1072;&#1075; 4)" TargetMode="External"/><Relationship Id="rId11" Type="http://schemas.openxmlformats.org/officeDocument/2006/relationships/hyperlink" Target="&#1050;&#1086;&#1084;&#1084;&#1077;&#1088;&#1095;&#1077;&#1089;&#1082;&#1080;&#1081;%20&#1091;&#1089;&#1087;&#1077;&#1093;%20&#1080;%20&#1048;&#1058;.ppt#-1,19,&#1055;&#1086;&#1080;&#1089;&#1082; &#1088;&#1077;&#1096;&#1077;&#1085;&#1080;&#1081;: &#1087;&#1077;&#1088;&#1074;&#1099;&#1081; &#1074;&#1072;&#1088;&#1080;&#1072;&#1085;&#1090; (&#1096;&#1072;&#1075; 8)" TargetMode="External"/><Relationship Id="rId5" Type="http://schemas.openxmlformats.org/officeDocument/2006/relationships/hyperlink" Target="&#1050;&#1086;&#1084;&#1084;&#1077;&#1088;&#1095;&#1077;&#1089;&#1082;&#1080;&#1081;%20&#1091;&#1089;&#1087;&#1077;&#1093;%20&#1080;%20&#1048;&#1058;.ppt#-1,10,&#1055;&#1086;&#1080;&#1089;&#1082; &#1088;&#1077;&#1096;&#1077;&#1085;&#1080;&#1081;: &#1087;&#1077;&#1088;&#1074;&#1099;&#1081; &#1074;&#1072;&#1088;&#1080;&#1072;&#1085;&#1090; (&#1096;&#1072;&#1075; 3)" TargetMode="External"/><Relationship Id="rId10" Type="http://schemas.openxmlformats.org/officeDocument/2006/relationships/hyperlink" Target="&#1041;&#1102;&#1076;&#1078;&#1077;&#1090;&#1099;/&#1041;&#1102;&#1076;&#1078;&#1077;&#1090;1.xls" TargetMode="External"/><Relationship Id="rId4" Type="http://schemas.openxmlformats.org/officeDocument/2006/relationships/hyperlink" Target="&#1050;&#1086;&#1084;&#1084;&#1077;&#1088;&#1095;&#1077;&#1089;&#1082;&#1080;&#1081;%20&#1091;&#1089;&#1087;&#1077;&#1093;%20&#1080;%20&#1048;&#1058;.ppt#-1,9,&#1055;&#1086;&#1080;&#1089;&#1082; &#1088;&#1077;&#1096;&#1077;&#1085;&#1080;&#1081;: &#1087;&#1077;&#1088;&#1074;&#1099;&#1081; &#1074;&#1072;&#1088;&#1080;&#1072;&#1085;&#1090; (&#1096;&#1072;&#1075; 2)" TargetMode="External"/><Relationship Id="rId9" Type="http://schemas.openxmlformats.org/officeDocument/2006/relationships/hyperlink" Target="&#1050;&#1086;&#1084;&#1084;&#1077;&#1088;&#1095;&#1077;&#1089;&#1082;&#1080;&#1081;%20&#1091;&#1089;&#1087;&#1077;&#1093;%20&#1080;%20&#1048;&#1058;.ppt#-1,16,&#1055;&#1086;&#1080;&#1089;&#1082; &#1088;&#1077;&#1096;&#1077;&#1085;&#1080;&#1081;: &#1087;&#1077;&#1088;&#1074;&#1099;&#1081; &#1074;&#1072;&#1088;&#1080;&#1072;&#1085;&#1090; (&#1096;&#1072;&#1075; 7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1CE45-BF08-49F7-83CB-C79FA3EBD7A6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928688" y="357188"/>
            <a:ext cx="7772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200" dirty="0" smtClean="0"/>
              <a:t>МЕТОДИКА  ФОРМИРОВАНИЯ БЮДЖЕТА  ПРЕДПРИЯТИЯ</a:t>
            </a:r>
            <a:endParaRPr lang="ru-RU" sz="3200" dirty="0"/>
          </a:p>
          <a:p>
            <a:pPr algn="ctr" eaLnBrk="0" hangingPunct="0"/>
            <a:r>
              <a:rPr lang="ru-RU" sz="3200" dirty="0"/>
              <a:t>(шаги расчета)</a:t>
            </a:r>
          </a:p>
          <a:p>
            <a:pPr algn="ctr" eaLnBrk="0" hangingPunct="0"/>
            <a:endParaRPr lang="ru-RU" sz="32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57488" y="2428868"/>
            <a:ext cx="371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Учебное </a:t>
            </a:r>
            <a:r>
              <a:rPr lang="ru-RU" sz="2400" dirty="0" smtClean="0"/>
              <a:t>пособие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(часть 3, демо-версия)</a:t>
            </a:r>
            <a:endParaRPr lang="ru-RU" sz="2400" dirty="0"/>
          </a:p>
        </p:txBody>
      </p:sp>
      <p:pic>
        <p:nvPicPr>
          <p:cNvPr id="7" name="Picture 1" descr="C:\Documents and Settings\Соловьёва\Рабочий стол\В_РАБОТЕ\Картинки\Выборка\Человечки_направле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786190"/>
            <a:ext cx="1905000" cy="142875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57224" y="5715016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©"/>
              <a:tabLst/>
              <a:defRPr/>
            </a:pPr>
            <a:r>
              <a:rPr kumimoji="1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Соловьева И.А., 2005-2016</a:t>
            </a:r>
            <a:endParaRPr kumimoji="1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7772400" cy="6858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charset="0"/>
              </a:rPr>
              <a:t>Содержание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1027"/>
          <p:cNvSpPr>
            <a:spLocks noGrp="1" noChangeArrowheads="1"/>
          </p:cNvSpPr>
          <p:nvPr>
            <p:ph idx="1"/>
          </p:nvPr>
        </p:nvSpPr>
        <p:spPr>
          <a:xfrm>
            <a:off x="928662" y="2143116"/>
            <a:ext cx="8215338" cy="314327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SzTx/>
              <a:buAutoNum type="arabicPeriod"/>
            </a:pPr>
            <a:r>
              <a:rPr lang="ru-RU" sz="2800" b="1" dirty="0" smtClean="0">
                <a:latin typeface="Arial" charset="0"/>
                <a:cs typeface="Arial" charset="0"/>
              </a:rPr>
              <a:t>Бюджет предприятия</a:t>
            </a:r>
            <a:r>
              <a:rPr lang="en-US" sz="2800" b="1" dirty="0" smtClean="0">
                <a:latin typeface="Arial" charset="0"/>
                <a:cs typeface="Arial" charset="0"/>
              </a:rPr>
              <a:t>: </a:t>
            </a:r>
            <a:endParaRPr lang="ru-RU" sz="28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      первая итерация          ……………………5</a:t>
            </a:r>
            <a:endParaRPr lang="en-US" sz="28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2.   Бюджет предприятия</a:t>
            </a:r>
            <a:r>
              <a:rPr lang="en-US" sz="2800" b="1" dirty="0" smtClean="0">
                <a:latin typeface="Arial" charset="0"/>
                <a:cs typeface="Arial" charset="0"/>
              </a:rPr>
              <a:t>: </a:t>
            </a:r>
            <a:endParaRPr lang="ru-RU" sz="28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      вторая итерация          …………………..14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AutoNum type="arabicPeriod" startAt="3"/>
            </a:pPr>
            <a:r>
              <a:rPr lang="ru-RU" sz="2800" b="1" dirty="0" smtClean="0">
                <a:latin typeface="Arial" charset="0"/>
                <a:cs typeface="Arial" charset="0"/>
              </a:rPr>
              <a:t>Бюджет предприятия</a:t>
            </a:r>
            <a:r>
              <a:rPr lang="en-US" sz="2800" b="1" dirty="0" smtClean="0">
                <a:latin typeface="Arial" charset="0"/>
                <a:cs typeface="Arial" charset="0"/>
              </a:rPr>
              <a:t>:</a:t>
            </a:r>
            <a:endParaRPr lang="ru-RU" sz="2800" b="1" dirty="0" smtClean="0">
              <a:latin typeface="Arial" charset="0"/>
              <a:cs typeface="Arial" charset="0"/>
            </a:endParaRPr>
          </a:p>
          <a:p>
            <a:pPr marL="514350" indent="-514350">
              <a:buClr>
                <a:schemeClr val="tx1"/>
              </a:buClr>
              <a:buSzTx/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      третья итерация           ..………………....31</a:t>
            </a:r>
          </a:p>
          <a:p>
            <a:pPr>
              <a:buClr>
                <a:schemeClr val="tx1"/>
              </a:buClr>
              <a:buSzTx/>
              <a:buFont typeface="Monotype Sorts" pitchFamily="2" charset="2"/>
              <a:buNone/>
            </a:pPr>
            <a:endParaRPr lang="ru-RU" sz="2800" b="1" dirty="0" smtClean="0">
              <a:latin typeface="Arial" charset="0"/>
              <a:cs typeface="Arial" charset="0"/>
              <a:hlinkClick r:id="rId5" action="ppaction://hlinkpres?slideindex=33&amp;slidetitle=Формула коммерческого успеха предприятия      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DE89-5177-4B33-9758-874BF02FDDE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1000100" y="1428736"/>
            <a:ext cx="814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Введение ………………………………………..3                                                           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928662" y="5072074"/>
            <a:ext cx="8215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Заключение…………………………………….41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Слайд 2">
            <a:hlinkClick r:id="" action="ppaction://media"/>
          </p:cNvPr>
          <p:cNvPicPr>
            <a:picLocks noRot="1" noChangeAspect="1"/>
          </p:cNvPicPr>
          <p:nvPr>
            <a:wavAudioFile r:embed="rId2" name="Слайд 2"/>
          </p:nvPr>
        </p:nvPicPr>
        <p:blipFill>
          <a:blip r:embed="rId6" cstate="print"/>
          <a:stretch>
            <a:fillRect/>
          </a:stretch>
        </p:blipFill>
        <p:spPr>
          <a:xfrm>
            <a:off x="8286776" y="285728"/>
            <a:ext cx="857224" cy="857232"/>
          </a:xfrm>
          <a:prstGeom prst="rect">
            <a:avLst/>
          </a:prstGeom>
        </p:spPr>
      </p:pic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928662" y="5572140"/>
            <a:ext cx="8215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kern="0" dirty="0" smtClean="0">
                <a:ea typeface="+mj-ea"/>
                <a:cs typeface="+mj-cs"/>
              </a:rPr>
              <a:t>Список литературы…………………………..45</a:t>
            </a:r>
            <a:endParaRPr kumimoji="1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spd="med" advTm="4390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40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685800"/>
          </a:xfrm>
          <a:noFill/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571472" y="428604"/>
          <a:ext cx="821537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Picture 1" descr="C:\Documents and Settings\Соловьёва\Рабочий стол\В_РАБОТЕ\Картинки\Выборка\Человечки_глобус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3372" y="5500702"/>
            <a:ext cx="1428759" cy="107156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125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685800"/>
          </a:xfrm>
          <a:noFill/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571472" y="928670"/>
          <a:ext cx="821537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Picture 1" descr="C:\Documents and Settings\Соловьёва\Рабочий стол\В_РАБОТЕ\Картинки\Выборка\Человечки_глобус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3372" y="5500702"/>
            <a:ext cx="1428759" cy="107156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4125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1B2A9-EE1F-49C9-A9EB-9C708CA1B2B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928670"/>
            <a:ext cx="7019948" cy="2000264"/>
          </a:xfrm>
          <a:noFill/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1. Бюджет предприятия </a:t>
            </a:r>
            <a:br>
              <a:rPr lang="ru-RU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(первая итерация)</a:t>
            </a:r>
            <a:endParaRPr lang="ru-RU" sz="3200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4344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12D73-C9D8-4D68-92FC-DE2FC2001DB0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857232"/>
            <a:ext cx="8286808" cy="6000768"/>
          </a:xfrm>
        </p:spPr>
        <p:txBody>
          <a:bodyPr/>
          <a:lstStyle/>
          <a:p>
            <a:pPr lvl="1">
              <a:buClr>
                <a:schemeClr val="tx1"/>
              </a:buClr>
              <a:buFont typeface="Monotype Sorts"/>
              <a:buChar char="4"/>
            </a:pP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В результате выполненных “шагов” расчетов получен первый вариант основного бюджета предприятия: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hlinkClick r:id="rId3" action="ppaction://hlinkpres?slideindex=7&amp;slidetitle=Поиск решений: первый вариант (шаг 1)"/>
              </a:rPr>
              <a:t>Бюджет продаж</a:t>
            </a:r>
            <a:r>
              <a:rPr lang="ru-RU" sz="16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 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4" action="ppaction://hlinkpres?slideindex=9&amp;slidetitle=Поиск решений: первый вариант (шаг 2)"/>
              </a:rPr>
              <a:t>Бюджет коммерческих расходов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5" action="ppaction://hlinkpres?slideindex=10&amp;slidetitle=Поиск решений: первый вариант (шаг 3)"/>
              </a:rPr>
              <a:t>Бюджет производства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6" action="ppaction://hlinkpres?slideindex=11&amp;slidetitle=Поиск решений: первый вариант (шаг 4)"/>
              </a:rPr>
              <a:t>Бюджет прямых материалов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7" action="ppaction://hlinkpres?slideindex=13&amp;slidetitle=Поиск решений: первый вариант (шаг 5)"/>
              </a:rPr>
              <a:t>Бюджет прямой заработной платы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8" action="ppaction://hlinkpres?slideindex=15&amp;slidetitle=Поиск решений: первый вариант (шаг 6)"/>
              </a:rPr>
              <a:t>Бюджет общепроизводственных расходов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hlinkClick r:id="" action="ppaction://noaction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9" action="ppaction://hlinkpres?slideindex=16&amp;slidetitle=Поиск решений: первый вариант (шаг 7)"/>
              </a:rPr>
              <a:t>Бюджет управленческих расходов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hlinkClick r:id="rId10" action="ppaction://hlinkfile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11" action="ppaction://hlinkpres?slideindex=19&amp;slidetitle=Поиск решений: первый вариант (шаг 8)"/>
              </a:rPr>
              <a:t>Прогноз отчета о прибылях и убытках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hlinkClick r:id="" action="ppaction://noaction"/>
            </a:endParaRPr>
          </a:p>
          <a:p>
            <a:pPr lvl="1">
              <a:buClr>
                <a:schemeClr val="tx1"/>
              </a:buClr>
              <a:buFont typeface="Symbol" pitchFamily="18" charset="2"/>
              <a:buChar char="·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hlinkClick r:id="rId12" action="ppaction://hlinkpres?slideindex=20&amp;slidetitle=Поиск решений: первый вариант (шаг 9)"/>
              </a:rPr>
              <a:t>Прогноз отчета о движении денежных средств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Symbol" pitchFamily="18" charset="2"/>
              <a:buNone/>
            </a:pPr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1">
              <a:buClr>
                <a:schemeClr val="tx1"/>
              </a:buClr>
              <a:buFont typeface="Monotype Sorts"/>
              <a:buChar char="4"/>
            </a:pP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Итоговые данные  первого варианта основного бюджета по доходам и расходам представлены в таблице  (Шаг 9)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;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 </a:t>
            </a:r>
          </a:p>
          <a:p>
            <a:pPr lvl="1">
              <a:buClr>
                <a:schemeClr val="tx1"/>
              </a:buClr>
              <a:buFont typeface="Monotype Sorts"/>
              <a:buChar char="4"/>
            </a:pP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</a:rPr>
              <a:t>по денежным средствам – в таблице (Шаг 10).</a:t>
            </a:r>
          </a:p>
          <a:p>
            <a:endParaRPr lang="ru-RU" sz="16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643937" cy="59531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Arial" pitchFamily="34" charset="0"/>
              </a:rPr>
              <a:t>Поиск решений </a:t>
            </a:r>
            <a:r>
              <a:rPr lang="en-US" sz="2400" b="1" smtClean="0">
                <a:solidFill>
                  <a:schemeClr val="tx1"/>
                </a:solidFill>
                <a:latin typeface="Arial" pitchFamily="34" charset="0"/>
              </a:rPr>
              <a:t>: </a:t>
            </a:r>
            <a:r>
              <a:rPr lang="ru-RU" sz="2400" b="1" smtClean="0">
                <a:solidFill>
                  <a:schemeClr val="tx1"/>
                </a:solidFill>
                <a:latin typeface="Arial" pitchFamily="34" charset="0"/>
              </a:rPr>
              <a:t>первый вариант основного бюджета</a:t>
            </a:r>
            <a:br>
              <a:rPr lang="ru-RU" sz="2400" b="1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Arial" pitchFamily="34" charset="0"/>
              </a:rPr>
              <a:t>					</a:t>
            </a:r>
            <a:endParaRPr lang="ru-RU" sz="2400" b="1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5F3F-3477-4D66-8053-31D4398AFE41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</a:rPr>
              <a:t>Шаг 9 (первая итерация)</a:t>
            </a:r>
          </a:p>
        </p:txBody>
      </p:sp>
      <p:pic>
        <p:nvPicPr>
          <p:cNvPr id="20484" name="Picture 5" descr="C:\Documents and Settings\Соловьёва\Рабочий стол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214438"/>
            <a:ext cx="835818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A5B96-476C-46E3-BB76-4D0456FA2D57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24775" cy="54292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</a:rPr>
              <a:t>Шаг 10 (первая итерация)</a:t>
            </a:r>
          </a:p>
        </p:txBody>
      </p:sp>
      <p:pic>
        <p:nvPicPr>
          <p:cNvPr id="21508" name="Picture 5" descr="C:\Documents and Settings\Соловьёва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928688"/>
            <a:ext cx="8429625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1028"/>
          <p:cNvSpPr>
            <a:spLocks noChangeArrowheads="1"/>
          </p:cNvSpPr>
          <p:nvPr/>
        </p:nvSpPr>
        <p:spPr bwMode="auto">
          <a:xfrm>
            <a:off x="533400" y="214290"/>
            <a:ext cx="8382000" cy="6415110"/>
          </a:xfrm>
          <a:prstGeom prst="rect">
            <a:avLst/>
          </a:prstGeom>
          <a:solidFill>
            <a:schemeClr val="accent4">
              <a:lumMod val="25000"/>
              <a:lumOff val="75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8D27A-AC73-42F5-98FD-9F3C4C43980E}" type="slidenum">
              <a:rPr lang="ru-RU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397000"/>
          <a:ext cx="835824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42910" y="457200"/>
            <a:ext cx="8120090" cy="6858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b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/>
              <a:t>irina.ald@mail.ru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52625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8e68176aba88459df3b430edd140bea7e32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2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2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Abadi MT Condensed Light"/>
        <a:ea typeface=""/>
        <a:cs typeface=""/>
      </a:majorFont>
      <a:minorFont>
        <a:latin typeface="Abadi MT Condensed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402000"/>
    </a:dk1>
    <a:lt1>
      <a:srgbClr val="F9CAAD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BE1D3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D:\Install\OFFICE97.RUS\TEMPLATE\DESIGNS\NOTEBOOK.POT</Template>
  <TotalTime>9959</TotalTime>
  <Words>638</Words>
  <Application>Microsoft Office PowerPoint</Application>
  <PresentationFormat>Экран (4:3)</PresentationFormat>
  <Paragraphs>126</Paragraphs>
  <Slides>9</Slides>
  <Notes>9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Notebook</vt:lpstr>
      <vt:lpstr>Слайд 1</vt:lpstr>
      <vt:lpstr>Содержание</vt:lpstr>
      <vt:lpstr>Введение</vt:lpstr>
      <vt:lpstr>Введение</vt:lpstr>
      <vt:lpstr>1. Бюджет предприятия  (первая итерация)</vt:lpstr>
      <vt:lpstr>Поиск решений : первый вариант основного бюджета      </vt:lpstr>
      <vt:lpstr>Шаг 9 (первая итерация)</vt:lpstr>
      <vt:lpstr>Шаг 10 (первая итерация)</vt:lpstr>
      <vt:lpstr>Продолжение irina.ald@mail.ru</vt:lpstr>
    </vt:vector>
  </TitlesOfParts>
  <Company>КРОНАС</Company>
  <LinksUpToDate>false</LinksUpToDate>
  <SharedDoc>false</SharedDoc>
  <HyperlinkBase>C:\Мои документы\My CD\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бизнеса и ИТ</dc:title>
  <dc:creator>Ирина</dc:creator>
  <cp:lastModifiedBy>Your User Name</cp:lastModifiedBy>
  <cp:revision>429</cp:revision>
  <dcterms:created xsi:type="dcterms:W3CDTF">2003-02-03T14:37:12Z</dcterms:created>
  <dcterms:modified xsi:type="dcterms:W3CDTF">2016-04-09T12:22:14Z</dcterms:modified>
</cp:coreProperties>
</file>